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onsolas" panose="020B0609020204030204" pitchFamily="49" charset="0"/>
      <p:regular r:id="rId15"/>
      <p:bold r:id="rId16"/>
      <p:italic r:id="rId17"/>
      <p:boldItalic r:id="rId18"/>
    </p:embeddedFont>
    <p:embeddedFont>
      <p:font typeface="Roboto" panose="02000000000000000000" pitchFamily="2" charset="0"/>
      <p:regular r:id="rId19"/>
      <p:bold r:id="rId20"/>
    </p:embeddedFont>
    <p:embeddedFont>
      <p:font typeface="Roboto Mono Medium" panose="00000009000000000000" pitchFamily="49"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979" autoAdjust="0"/>
    <p:restoredTop sz="94610"/>
  </p:normalViewPr>
  <p:slideViewPr>
    <p:cSldViewPr snapToGrid="0" snapToObjects="1">
      <p:cViewPr varScale="1">
        <p:scale>
          <a:sx n="93" d="100"/>
          <a:sy n="93" d="100"/>
        </p:scale>
        <p:origin x="11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85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081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Predictive Maintenance for Industrial Equipment</a:t>
            </a:r>
            <a:endParaRPr lang="en-US" sz="3900" dirty="0"/>
          </a:p>
        </p:txBody>
      </p:sp>
      <p:sp>
        <p:nvSpPr>
          <p:cNvPr id="4" name="Text 1"/>
          <p:cNvSpPr/>
          <p:nvPr/>
        </p:nvSpPr>
        <p:spPr>
          <a:xfrm>
            <a:off x="793790" y="424862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DCFF50"/>
                </a:solidFill>
                <a:latin typeface="Roboto" pitchFamily="34" charset="0"/>
                <a:ea typeface="Roboto" pitchFamily="34" charset="-122"/>
                <a:cs typeface="Roboto" pitchFamily="34" charset="-120"/>
              </a:rPr>
              <a:t>Revolutionizing industrial operations</a:t>
            </a:r>
            <a:r>
              <a:rPr lang="en-US" sz="1550" dirty="0">
                <a:solidFill>
                  <a:srgbClr val="E5E0DF"/>
                </a:solidFill>
                <a:latin typeface="Roboto" pitchFamily="34" charset="0"/>
                <a:ea typeface="Roboto" pitchFamily="34" charset="-122"/>
                <a:cs typeface="Roboto" pitchFamily="34" charset="-120"/>
              </a:rPr>
              <a:t> by transforming reactive maintenance into proactive, data-driven strategies. This project tackles the critical challenge of unplanned equipment downtime, a major source of inefficiency and financial loss in heavy industries.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96246"/>
            <a:ext cx="11611451"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GRU Model — Architecture &amp; Key Outcomes</a:t>
            </a:r>
            <a:endParaRPr lang="en-US" sz="3900" dirty="0"/>
          </a:p>
        </p:txBody>
      </p:sp>
      <p:sp>
        <p:nvSpPr>
          <p:cNvPr id="3" name="Shape 1"/>
          <p:cNvSpPr/>
          <p:nvPr/>
        </p:nvSpPr>
        <p:spPr>
          <a:xfrm>
            <a:off x="793790" y="2537222"/>
            <a:ext cx="6279356" cy="2941677"/>
          </a:xfrm>
          <a:prstGeom prst="roundRect">
            <a:avLst>
              <a:gd name="adj" fmla="val 16193"/>
            </a:avLst>
          </a:prstGeom>
          <a:solidFill>
            <a:srgbClr val="404040"/>
          </a:solidFill>
          <a:ln/>
        </p:spPr>
        <p:txBody>
          <a:bodyPr/>
          <a:lstStyle/>
          <a:p>
            <a:endParaRPr lang="en-US"/>
          </a:p>
        </p:txBody>
      </p:sp>
      <p:sp>
        <p:nvSpPr>
          <p:cNvPr id="4" name="Text 2"/>
          <p:cNvSpPr/>
          <p:nvPr/>
        </p:nvSpPr>
        <p:spPr>
          <a:xfrm>
            <a:off x="992148" y="2735580"/>
            <a:ext cx="4106704" cy="372070"/>
          </a:xfrm>
          <a:prstGeom prst="rect">
            <a:avLst/>
          </a:prstGeom>
          <a:noFill/>
          <a:ln/>
        </p:spPr>
        <p:txBody>
          <a:bodyPr wrap="none" lIns="0" tIns="0" rIns="0" bIns="0" rtlCol="0" anchor="t"/>
          <a:lstStyle/>
          <a:p>
            <a:pPr marL="0" indent="0" algn="l">
              <a:lnSpc>
                <a:spcPts val="2900"/>
              </a:lnSpc>
              <a:buNone/>
            </a:pPr>
            <a:r>
              <a:rPr lang="en-US" sz="2300" dirty="0">
                <a:solidFill>
                  <a:srgbClr val="E5E0DF"/>
                </a:solidFill>
                <a:latin typeface="Roboto Mono Medium" pitchFamily="34" charset="0"/>
                <a:ea typeface="Roboto Mono Medium" pitchFamily="34" charset="-122"/>
                <a:cs typeface="Roboto Mono Medium" pitchFamily="34" charset="-120"/>
              </a:rPr>
              <a:t>Architecture &amp; Training</a:t>
            </a:r>
            <a:endParaRPr lang="en-US" sz="2300" dirty="0"/>
          </a:p>
        </p:txBody>
      </p:sp>
      <p:sp>
        <p:nvSpPr>
          <p:cNvPr id="5" name="Text 3"/>
          <p:cNvSpPr/>
          <p:nvPr/>
        </p:nvSpPr>
        <p:spPr>
          <a:xfrm>
            <a:off x="992148" y="3306008"/>
            <a:ext cx="5882640" cy="317540"/>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A sequential GRU model optimized for time-series RUL prediction:</a:t>
            </a:r>
            <a:endParaRPr lang="en-US" sz="1550" dirty="0"/>
          </a:p>
        </p:txBody>
      </p:sp>
      <p:sp>
        <p:nvSpPr>
          <p:cNvPr id="6" name="Text 4"/>
          <p:cNvSpPr/>
          <p:nvPr/>
        </p:nvSpPr>
        <p:spPr>
          <a:xfrm>
            <a:off x="992148" y="3802142"/>
            <a:ext cx="5882640"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3 Stacked GRU Layers: 128 → 64 → 32 units</a:t>
            </a:r>
            <a:endParaRPr lang="en-US" sz="1550" dirty="0"/>
          </a:p>
        </p:txBody>
      </p:sp>
      <p:sp>
        <p:nvSpPr>
          <p:cNvPr id="7" name="Text 5"/>
          <p:cNvSpPr/>
          <p:nvPr/>
        </p:nvSpPr>
        <p:spPr>
          <a:xfrm>
            <a:off x="992148" y="4189095"/>
            <a:ext cx="5882640"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Dropout: 0.3 for regularization</a:t>
            </a:r>
            <a:endParaRPr lang="en-US" sz="1550" dirty="0"/>
          </a:p>
        </p:txBody>
      </p:sp>
      <p:sp>
        <p:nvSpPr>
          <p:cNvPr id="8" name="Text 6"/>
          <p:cNvSpPr/>
          <p:nvPr/>
        </p:nvSpPr>
        <p:spPr>
          <a:xfrm>
            <a:off x="992148" y="4576048"/>
            <a:ext cx="5882640"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Dense Head: Single output neuron</a:t>
            </a:r>
            <a:endParaRPr lang="en-US" sz="1550" dirty="0"/>
          </a:p>
        </p:txBody>
      </p:sp>
      <p:sp>
        <p:nvSpPr>
          <p:cNvPr id="9" name="Text 7"/>
          <p:cNvSpPr/>
          <p:nvPr/>
        </p:nvSpPr>
        <p:spPr>
          <a:xfrm>
            <a:off x="992148" y="4963001"/>
            <a:ext cx="5882640"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Optimizer: Adam, Loss: MSE, Early Stopping</a:t>
            </a:r>
            <a:endParaRPr lang="en-US" sz="1550" dirty="0"/>
          </a:p>
        </p:txBody>
      </p:sp>
      <p:sp>
        <p:nvSpPr>
          <p:cNvPr id="10" name="Shape 8"/>
          <p:cNvSpPr/>
          <p:nvPr/>
        </p:nvSpPr>
        <p:spPr>
          <a:xfrm>
            <a:off x="7564874" y="2537222"/>
            <a:ext cx="6279356" cy="4072890"/>
          </a:xfrm>
          <a:prstGeom prst="roundRect">
            <a:avLst>
              <a:gd name="adj" fmla="val 11695"/>
            </a:avLst>
          </a:prstGeom>
          <a:solidFill>
            <a:srgbClr val="404040"/>
          </a:solidFill>
          <a:ln/>
        </p:spPr>
        <p:txBody>
          <a:bodyPr/>
          <a:lstStyle/>
          <a:p>
            <a:endParaRPr lang="en-US"/>
          </a:p>
        </p:txBody>
      </p:sp>
      <p:sp>
        <p:nvSpPr>
          <p:cNvPr id="11" name="Text 9"/>
          <p:cNvSpPr/>
          <p:nvPr/>
        </p:nvSpPr>
        <p:spPr>
          <a:xfrm>
            <a:off x="7763232" y="2735580"/>
            <a:ext cx="3571042" cy="372070"/>
          </a:xfrm>
          <a:prstGeom prst="rect">
            <a:avLst/>
          </a:prstGeom>
          <a:noFill/>
          <a:ln/>
        </p:spPr>
        <p:txBody>
          <a:bodyPr wrap="none" lIns="0" tIns="0" rIns="0" bIns="0" rtlCol="0" anchor="t"/>
          <a:lstStyle/>
          <a:p>
            <a:pPr marL="0" indent="0" algn="l">
              <a:lnSpc>
                <a:spcPts val="2900"/>
              </a:lnSpc>
              <a:buNone/>
            </a:pPr>
            <a:r>
              <a:rPr lang="en-US" sz="2300" dirty="0">
                <a:solidFill>
                  <a:srgbClr val="E5E0DF"/>
                </a:solidFill>
                <a:latin typeface="Roboto Mono Medium" pitchFamily="34" charset="0"/>
                <a:ea typeface="Roboto Mono Medium" pitchFamily="34" charset="-122"/>
                <a:cs typeface="Roboto Mono Medium" pitchFamily="34" charset="-120"/>
              </a:rPr>
              <a:t>Results &amp; Advantages</a:t>
            </a:r>
            <a:endParaRPr lang="en-US" sz="2300" dirty="0"/>
          </a:p>
        </p:txBody>
      </p:sp>
      <p:sp>
        <p:nvSpPr>
          <p:cNvPr id="12" name="Text 10"/>
          <p:cNvSpPr/>
          <p:nvPr/>
        </p:nvSpPr>
        <p:spPr>
          <a:xfrm>
            <a:off x="7763232" y="3306008"/>
            <a:ext cx="5882640" cy="317540"/>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Robust performance on the unseen test dataset:</a:t>
            </a:r>
            <a:endParaRPr lang="en-US" sz="1550" dirty="0"/>
          </a:p>
        </p:txBody>
      </p:sp>
      <p:sp>
        <p:nvSpPr>
          <p:cNvPr id="13" name="Text 11"/>
          <p:cNvSpPr/>
          <p:nvPr/>
        </p:nvSpPr>
        <p:spPr>
          <a:xfrm>
            <a:off x="7763232" y="3802142"/>
            <a:ext cx="5882640"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RMSE: 13.80</a:t>
            </a:r>
            <a:endParaRPr lang="en-US" sz="1550" dirty="0"/>
          </a:p>
        </p:txBody>
      </p:sp>
      <p:sp>
        <p:nvSpPr>
          <p:cNvPr id="14" name="Text 12"/>
          <p:cNvSpPr/>
          <p:nvPr/>
        </p:nvSpPr>
        <p:spPr>
          <a:xfrm>
            <a:off x="7763232" y="4189095"/>
            <a:ext cx="5882640"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R²: 0.89</a:t>
            </a:r>
            <a:endParaRPr lang="en-US" sz="1550" dirty="0"/>
          </a:p>
        </p:txBody>
      </p:sp>
      <p:sp>
        <p:nvSpPr>
          <p:cNvPr id="15" name="Text 13"/>
          <p:cNvSpPr/>
          <p:nvPr/>
        </p:nvSpPr>
        <p:spPr>
          <a:xfrm>
            <a:off x="7763232" y="4576048"/>
            <a:ext cx="5882640"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MAE: 10.33</a:t>
            </a:r>
            <a:endParaRPr lang="en-US" sz="1550" dirty="0"/>
          </a:p>
        </p:txBody>
      </p:sp>
      <p:sp>
        <p:nvSpPr>
          <p:cNvPr id="16" name="Text 14"/>
          <p:cNvSpPr/>
          <p:nvPr/>
        </p:nvSpPr>
        <p:spPr>
          <a:xfrm>
            <a:off x="7763232" y="4963001"/>
            <a:ext cx="5882640"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NASA Score: 299.28</a:t>
            </a:r>
            <a:endParaRPr lang="en-US" sz="1550" dirty="0"/>
          </a:p>
        </p:txBody>
      </p:sp>
      <p:sp>
        <p:nvSpPr>
          <p:cNvPr id="17" name="Text 15"/>
          <p:cNvSpPr/>
          <p:nvPr/>
        </p:nvSpPr>
        <p:spPr>
          <a:xfrm>
            <a:off x="7763232" y="5459135"/>
            <a:ext cx="5882640" cy="95261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The GRU model provides competitive accuracy with reduced computational overhead, making it suitable for practical deployment.</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34616" y="689729"/>
            <a:ext cx="9642872" cy="574000"/>
          </a:xfrm>
          <a:prstGeom prst="rect">
            <a:avLst/>
          </a:prstGeom>
          <a:noFill/>
          <a:ln/>
        </p:spPr>
        <p:txBody>
          <a:bodyPr wrap="none" lIns="0" tIns="0" rIns="0" bIns="0" rtlCol="0" anchor="t"/>
          <a:lstStyle/>
          <a:p>
            <a:pPr marL="0" indent="0" algn="l">
              <a:lnSpc>
                <a:spcPts val="4500"/>
              </a:lnSpc>
              <a:buNone/>
            </a:pPr>
            <a:r>
              <a:rPr lang="en-US" sz="3600" dirty="0">
                <a:solidFill>
                  <a:srgbClr val="FFFFFF"/>
                </a:solidFill>
                <a:latin typeface="Roboto Mono Medium" pitchFamily="34" charset="0"/>
                <a:ea typeface="Roboto Mono Medium" pitchFamily="34" charset="-122"/>
                <a:cs typeface="Roboto Mono Medium" pitchFamily="34" charset="-120"/>
              </a:rPr>
              <a:t>Training Configuration &amp; Evaluation</a:t>
            </a:r>
            <a:endParaRPr lang="en-US" sz="3600" dirty="0"/>
          </a:p>
        </p:txBody>
      </p:sp>
      <p:sp>
        <p:nvSpPr>
          <p:cNvPr id="3" name="Text 1"/>
          <p:cNvSpPr/>
          <p:nvPr/>
        </p:nvSpPr>
        <p:spPr>
          <a:xfrm>
            <a:off x="734616" y="1631037"/>
            <a:ext cx="13161169" cy="293846"/>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Roboto" pitchFamily="34" charset="0"/>
                <a:ea typeface="Roboto" pitchFamily="34" charset="-122"/>
                <a:cs typeface="Roboto" pitchFamily="34" charset="-120"/>
              </a:rPr>
              <a:t>Rigorous training configurations and comprehensive evaluation metrics were applied to ensure the robustness and accuracy of our predictive models.</a:t>
            </a:r>
            <a:endParaRPr lang="en-US" sz="1400" dirty="0"/>
          </a:p>
        </p:txBody>
      </p:sp>
      <p:sp>
        <p:nvSpPr>
          <p:cNvPr id="4" name="Text 2"/>
          <p:cNvSpPr/>
          <p:nvPr/>
        </p:nvSpPr>
        <p:spPr>
          <a:xfrm>
            <a:off x="1659969" y="2168009"/>
            <a:ext cx="3168372" cy="286941"/>
          </a:xfrm>
          <a:prstGeom prst="rect">
            <a:avLst/>
          </a:prstGeom>
          <a:noFill/>
          <a:ln/>
        </p:spPr>
        <p:txBody>
          <a:bodyPr wrap="none" lIns="0" tIns="0" rIns="0" bIns="0" rtlCol="0" anchor="t"/>
          <a:lstStyle/>
          <a:p>
            <a:pPr marL="0" indent="0" algn="r">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Classification Training</a:t>
            </a:r>
            <a:endParaRPr lang="en-US" sz="1800" dirty="0"/>
          </a:p>
        </p:txBody>
      </p:sp>
      <p:sp>
        <p:nvSpPr>
          <p:cNvPr id="5" name="Text 3"/>
          <p:cNvSpPr/>
          <p:nvPr/>
        </p:nvSpPr>
        <p:spPr>
          <a:xfrm>
            <a:off x="734616" y="2565083"/>
            <a:ext cx="4093726" cy="881539"/>
          </a:xfrm>
          <a:prstGeom prst="rect">
            <a:avLst/>
          </a:prstGeom>
          <a:noFill/>
          <a:ln/>
        </p:spPr>
        <p:txBody>
          <a:bodyPr wrap="square" lIns="0" tIns="0" rIns="0" bIns="0" rtlCol="0" anchor="t"/>
          <a:lstStyle/>
          <a:p>
            <a:pPr marL="0" indent="0" algn="r">
              <a:lnSpc>
                <a:spcPts val="2300"/>
              </a:lnSpc>
              <a:buNone/>
            </a:pPr>
            <a:r>
              <a:rPr lang="en-US" sz="1400" dirty="0">
                <a:solidFill>
                  <a:srgbClr val="E5E0DF"/>
                </a:solidFill>
                <a:latin typeface="Roboto" pitchFamily="34" charset="0"/>
                <a:ea typeface="Roboto" pitchFamily="34" charset="-122"/>
                <a:cs typeface="Roboto" pitchFamily="34" charset="-120"/>
              </a:rPr>
              <a:t>80/20 train-test split with class imbalance addressed for improved performance on rare failure classes.</a:t>
            </a:r>
            <a:endParaRPr lang="en-US" sz="1400" dirty="0"/>
          </a:p>
        </p:txBody>
      </p:sp>
      <p:pic>
        <p:nvPicPr>
          <p:cNvPr id="6" name="Image 0" descr="preencoded.png"/>
          <p:cNvPicPr>
            <a:picLocks noChangeAspect="1"/>
          </p:cNvPicPr>
          <p:nvPr/>
        </p:nvPicPr>
        <p:blipFill>
          <a:blip r:embed="rId3"/>
          <a:stretch>
            <a:fillRect/>
          </a:stretch>
        </p:blipFill>
        <p:spPr>
          <a:xfrm>
            <a:off x="5011936" y="2131457"/>
            <a:ext cx="4606409" cy="4606409"/>
          </a:xfrm>
          <a:prstGeom prst="rect">
            <a:avLst/>
          </a:prstGeom>
        </p:spPr>
      </p:pic>
      <p:pic>
        <p:nvPicPr>
          <p:cNvPr id="7" name="Image 1" descr="preencoded.png"/>
          <p:cNvPicPr>
            <a:picLocks noChangeAspect="1"/>
          </p:cNvPicPr>
          <p:nvPr/>
        </p:nvPicPr>
        <p:blipFill>
          <a:blip r:embed="rId4"/>
          <a:stretch>
            <a:fillRect/>
          </a:stretch>
        </p:blipFill>
        <p:spPr>
          <a:xfrm>
            <a:off x="6371511" y="2866549"/>
            <a:ext cx="274796" cy="343495"/>
          </a:xfrm>
          <a:prstGeom prst="rect">
            <a:avLst/>
          </a:prstGeom>
        </p:spPr>
      </p:pic>
      <p:sp>
        <p:nvSpPr>
          <p:cNvPr id="8" name="Text 4"/>
          <p:cNvSpPr/>
          <p:nvPr/>
        </p:nvSpPr>
        <p:spPr>
          <a:xfrm>
            <a:off x="9801939" y="2314932"/>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LSTM Training</a:t>
            </a:r>
            <a:endParaRPr lang="en-US" sz="1800" dirty="0"/>
          </a:p>
        </p:txBody>
      </p:sp>
      <p:sp>
        <p:nvSpPr>
          <p:cNvPr id="9" name="Text 5"/>
          <p:cNvSpPr/>
          <p:nvPr/>
        </p:nvSpPr>
        <p:spPr>
          <a:xfrm>
            <a:off x="9801939" y="2712006"/>
            <a:ext cx="4093845" cy="587693"/>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Roboto" pitchFamily="34" charset="0"/>
                <a:ea typeface="Roboto" pitchFamily="34" charset="-122"/>
                <a:cs typeface="Roboto" pitchFamily="34" charset="-120"/>
              </a:rPr>
              <a:t>Trained with EarlyStopping (100 epochs, batch size 32, 20% validation split) to prevent overfitting.</a:t>
            </a:r>
            <a:endParaRPr lang="en-US" sz="1400" dirty="0"/>
          </a:p>
        </p:txBody>
      </p:sp>
      <p:pic>
        <p:nvPicPr>
          <p:cNvPr id="10" name="Image 2" descr="preencoded.png"/>
          <p:cNvPicPr>
            <a:picLocks noChangeAspect="1"/>
          </p:cNvPicPr>
          <p:nvPr/>
        </p:nvPicPr>
        <p:blipFill>
          <a:blip r:embed="rId5"/>
          <a:stretch>
            <a:fillRect/>
          </a:stretch>
        </p:blipFill>
        <p:spPr>
          <a:xfrm>
            <a:off x="5011936" y="2131457"/>
            <a:ext cx="4606409" cy="4606409"/>
          </a:xfrm>
          <a:prstGeom prst="rect">
            <a:avLst/>
          </a:prstGeom>
        </p:spPr>
      </p:pic>
      <p:pic>
        <p:nvPicPr>
          <p:cNvPr id="11" name="Image 3" descr="preencoded.png"/>
          <p:cNvPicPr>
            <a:picLocks noChangeAspect="1"/>
          </p:cNvPicPr>
          <p:nvPr/>
        </p:nvPicPr>
        <p:blipFill>
          <a:blip r:embed="rId6"/>
          <a:stretch>
            <a:fillRect/>
          </a:stretch>
        </p:blipFill>
        <p:spPr>
          <a:xfrm>
            <a:off x="7983855" y="2866549"/>
            <a:ext cx="274796" cy="343495"/>
          </a:xfrm>
          <a:prstGeom prst="rect">
            <a:avLst/>
          </a:prstGeom>
        </p:spPr>
      </p:pic>
      <p:sp>
        <p:nvSpPr>
          <p:cNvPr id="12" name="Text 6"/>
          <p:cNvSpPr/>
          <p:nvPr/>
        </p:nvSpPr>
        <p:spPr>
          <a:xfrm>
            <a:off x="9985653" y="3795236"/>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GRU Training</a:t>
            </a:r>
            <a:endParaRPr lang="en-US" sz="1800" dirty="0"/>
          </a:p>
        </p:txBody>
      </p:sp>
      <p:sp>
        <p:nvSpPr>
          <p:cNvPr id="13" name="Text 7"/>
          <p:cNvSpPr/>
          <p:nvPr/>
        </p:nvSpPr>
        <p:spPr>
          <a:xfrm>
            <a:off x="9985653" y="4192310"/>
            <a:ext cx="3910132" cy="1175385"/>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Roboto" pitchFamily="34" charset="0"/>
                <a:ea typeface="Roboto" pitchFamily="34" charset="-122"/>
                <a:cs typeface="Roboto" pitchFamily="34" charset="-120"/>
              </a:rPr>
              <a:t>Utilized Adam optimizer and Mean Squared Error (MSE) loss, with Early Stopping to prevent overfitting. Architecture includes 3 stacked GRU layers (128→64→32 units).</a:t>
            </a:r>
            <a:endParaRPr lang="en-US" sz="1400" dirty="0"/>
          </a:p>
        </p:txBody>
      </p:sp>
      <p:pic>
        <p:nvPicPr>
          <p:cNvPr id="14" name="Image 4" descr="preencoded.png"/>
          <p:cNvPicPr>
            <a:picLocks noChangeAspect="1"/>
          </p:cNvPicPr>
          <p:nvPr/>
        </p:nvPicPr>
        <p:blipFill>
          <a:blip r:embed="rId7"/>
          <a:stretch>
            <a:fillRect/>
          </a:stretch>
        </p:blipFill>
        <p:spPr>
          <a:xfrm>
            <a:off x="5011936" y="2131457"/>
            <a:ext cx="4606409" cy="4606409"/>
          </a:xfrm>
          <a:prstGeom prst="rect">
            <a:avLst/>
          </a:prstGeom>
        </p:spPr>
      </p:pic>
      <p:pic>
        <p:nvPicPr>
          <p:cNvPr id="15" name="Image 5" descr="preencoded.png"/>
          <p:cNvPicPr>
            <a:picLocks noChangeAspect="1"/>
          </p:cNvPicPr>
          <p:nvPr/>
        </p:nvPicPr>
        <p:blipFill>
          <a:blip r:embed="rId8"/>
          <a:stretch>
            <a:fillRect/>
          </a:stretch>
        </p:blipFill>
        <p:spPr>
          <a:xfrm>
            <a:off x="8789908" y="4262795"/>
            <a:ext cx="274796" cy="343495"/>
          </a:xfrm>
          <a:prstGeom prst="rect">
            <a:avLst/>
          </a:prstGeom>
        </p:spPr>
      </p:pic>
      <p:sp>
        <p:nvSpPr>
          <p:cNvPr id="16" name="Text 8"/>
          <p:cNvSpPr/>
          <p:nvPr/>
        </p:nvSpPr>
        <p:spPr>
          <a:xfrm>
            <a:off x="9801939" y="5716429"/>
            <a:ext cx="3443883" cy="286941"/>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Classification Evaluation</a:t>
            </a:r>
            <a:endParaRPr lang="en-US" sz="1800" dirty="0"/>
          </a:p>
        </p:txBody>
      </p:sp>
      <p:sp>
        <p:nvSpPr>
          <p:cNvPr id="17" name="Text 9"/>
          <p:cNvSpPr/>
          <p:nvPr/>
        </p:nvSpPr>
        <p:spPr>
          <a:xfrm>
            <a:off x="9801939" y="6113502"/>
            <a:ext cx="4093845" cy="587693"/>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Roboto" pitchFamily="34" charset="0"/>
                <a:ea typeface="Roboto" pitchFamily="34" charset="-122"/>
                <a:cs typeface="Roboto" pitchFamily="34" charset="-120"/>
              </a:rPr>
              <a:t>Assessed using Accuracy, Precision, Recall, and F1-Score, focusing on the "Failure" class.</a:t>
            </a:r>
            <a:endParaRPr lang="en-US" sz="1400" dirty="0"/>
          </a:p>
        </p:txBody>
      </p:sp>
      <p:pic>
        <p:nvPicPr>
          <p:cNvPr id="18" name="Image 6" descr="preencoded.png"/>
          <p:cNvPicPr>
            <a:picLocks noChangeAspect="1"/>
          </p:cNvPicPr>
          <p:nvPr/>
        </p:nvPicPr>
        <p:blipFill>
          <a:blip r:embed="rId9"/>
          <a:stretch>
            <a:fillRect/>
          </a:stretch>
        </p:blipFill>
        <p:spPr>
          <a:xfrm>
            <a:off x="5011936" y="2131457"/>
            <a:ext cx="4606409" cy="4606409"/>
          </a:xfrm>
          <a:prstGeom prst="rect">
            <a:avLst/>
          </a:prstGeom>
        </p:spPr>
      </p:pic>
      <p:pic>
        <p:nvPicPr>
          <p:cNvPr id="19" name="Image 7" descr="preencoded.png"/>
          <p:cNvPicPr>
            <a:picLocks noChangeAspect="1"/>
          </p:cNvPicPr>
          <p:nvPr/>
        </p:nvPicPr>
        <p:blipFill>
          <a:blip r:embed="rId10"/>
          <a:stretch>
            <a:fillRect/>
          </a:stretch>
        </p:blipFill>
        <p:spPr>
          <a:xfrm>
            <a:off x="7983855" y="5659041"/>
            <a:ext cx="274796" cy="343495"/>
          </a:xfrm>
          <a:prstGeom prst="rect">
            <a:avLst/>
          </a:prstGeom>
        </p:spPr>
      </p:pic>
      <p:sp>
        <p:nvSpPr>
          <p:cNvPr id="20" name="Text 10"/>
          <p:cNvSpPr/>
          <p:nvPr/>
        </p:nvSpPr>
        <p:spPr>
          <a:xfrm>
            <a:off x="2532459" y="5716429"/>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LSTM Evaluation</a:t>
            </a:r>
            <a:endParaRPr lang="en-US" sz="1800" dirty="0"/>
          </a:p>
        </p:txBody>
      </p:sp>
      <p:sp>
        <p:nvSpPr>
          <p:cNvPr id="21" name="Text 11"/>
          <p:cNvSpPr/>
          <p:nvPr/>
        </p:nvSpPr>
        <p:spPr>
          <a:xfrm>
            <a:off x="734616" y="6113502"/>
            <a:ext cx="4093726" cy="587693"/>
          </a:xfrm>
          <a:prstGeom prst="rect">
            <a:avLst/>
          </a:prstGeom>
          <a:noFill/>
          <a:ln/>
        </p:spPr>
        <p:txBody>
          <a:bodyPr wrap="square" lIns="0" tIns="0" rIns="0" bIns="0" rtlCol="0" anchor="t"/>
          <a:lstStyle/>
          <a:p>
            <a:pPr marL="0" indent="0" algn="r">
              <a:lnSpc>
                <a:spcPts val="2300"/>
              </a:lnSpc>
              <a:buNone/>
            </a:pPr>
            <a:r>
              <a:rPr lang="en-US" sz="1400" dirty="0">
                <a:solidFill>
                  <a:srgbClr val="E5E0DF"/>
                </a:solidFill>
                <a:latin typeface="Roboto" pitchFamily="34" charset="0"/>
                <a:ea typeface="Roboto" pitchFamily="34" charset="-122"/>
                <a:cs typeface="Roboto" pitchFamily="34" charset="-120"/>
              </a:rPr>
              <a:t>Evaluated with RMSE, R², and the NASA C-MAPSS scoring function, standard for RUL prediction.</a:t>
            </a:r>
            <a:endParaRPr lang="en-US" sz="1400" dirty="0"/>
          </a:p>
        </p:txBody>
      </p:sp>
      <p:pic>
        <p:nvPicPr>
          <p:cNvPr id="22" name="Image 8" descr="preencoded.png"/>
          <p:cNvPicPr>
            <a:picLocks noChangeAspect="1"/>
          </p:cNvPicPr>
          <p:nvPr/>
        </p:nvPicPr>
        <p:blipFill>
          <a:blip r:embed="rId11"/>
          <a:stretch>
            <a:fillRect/>
          </a:stretch>
        </p:blipFill>
        <p:spPr>
          <a:xfrm>
            <a:off x="5011936" y="2131457"/>
            <a:ext cx="4606409" cy="4606409"/>
          </a:xfrm>
          <a:prstGeom prst="rect">
            <a:avLst/>
          </a:prstGeom>
        </p:spPr>
      </p:pic>
      <p:pic>
        <p:nvPicPr>
          <p:cNvPr id="23" name="Image 9" descr="preencoded.png"/>
          <p:cNvPicPr>
            <a:picLocks noChangeAspect="1"/>
          </p:cNvPicPr>
          <p:nvPr/>
        </p:nvPicPr>
        <p:blipFill>
          <a:blip r:embed="rId12"/>
          <a:stretch>
            <a:fillRect/>
          </a:stretch>
        </p:blipFill>
        <p:spPr>
          <a:xfrm>
            <a:off x="6371511" y="5659041"/>
            <a:ext cx="274796" cy="343495"/>
          </a:xfrm>
          <a:prstGeom prst="rect">
            <a:avLst/>
          </a:prstGeom>
        </p:spPr>
      </p:pic>
      <p:sp>
        <p:nvSpPr>
          <p:cNvPr id="24" name="Text 12"/>
          <p:cNvSpPr/>
          <p:nvPr/>
        </p:nvSpPr>
        <p:spPr>
          <a:xfrm>
            <a:off x="2348746" y="3942159"/>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GRU Evaluation</a:t>
            </a:r>
            <a:endParaRPr lang="en-US" sz="1800" dirty="0"/>
          </a:p>
        </p:txBody>
      </p:sp>
      <p:sp>
        <p:nvSpPr>
          <p:cNvPr id="25" name="Text 13"/>
          <p:cNvSpPr/>
          <p:nvPr/>
        </p:nvSpPr>
        <p:spPr>
          <a:xfrm>
            <a:off x="734616" y="4339233"/>
            <a:ext cx="3910013" cy="881539"/>
          </a:xfrm>
          <a:prstGeom prst="rect">
            <a:avLst/>
          </a:prstGeom>
          <a:noFill/>
          <a:ln/>
        </p:spPr>
        <p:txBody>
          <a:bodyPr wrap="square" lIns="0" tIns="0" rIns="0" bIns="0" rtlCol="0" anchor="t"/>
          <a:lstStyle/>
          <a:p>
            <a:pPr marL="0" indent="0" algn="r">
              <a:lnSpc>
                <a:spcPts val="2300"/>
              </a:lnSpc>
              <a:buNone/>
            </a:pPr>
            <a:r>
              <a:rPr lang="en-US" sz="1400" dirty="0">
                <a:solidFill>
                  <a:srgbClr val="E5E0DF"/>
                </a:solidFill>
                <a:latin typeface="Roboto" pitchFamily="34" charset="0"/>
                <a:ea typeface="Roboto" pitchFamily="34" charset="-122"/>
                <a:cs typeface="Roboto" pitchFamily="34" charset="-120"/>
              </a:rPr>
              <a:t>Metrics include RMSE: 13.80, R²: 0.89, MAE: 10.33, and NASA Score: 299.28, demonstrating robust RUL prediction.</a:t>
            </a:r>
            <a:endParaRPr lang="en-US" sz="1400" dirty="0"/>
          </a:p>
        </p:txBody>
      </p:sp>
      <p:pic>
        <p:nvPicPr>
          <p:cNvPr id="26" name="Image 10" descr="preencoded.png"/>
          <p:cNvPicPr>
            <a:picLocks noChangeAspect="1"/>
          </p:cNvPicPr>
          <p:nvPr/>
        </p:nvPicPr>
        <p:blipFill>
          <a:blip r:embed="rId13"/>
          <a:stretch>
            <a:fillRect/>
          </a:stretch>
        </p:blipFill>
        <p:spPr>
          <a:xfrm>
            <a:off x="5011936" y="2131457"/>
            <a:ext cx="4606409" cy="4606409"/>
          </a:xfrm>
          <a:prstGeom prst="rect">
            <a:avLst/>
          </a:prstGeom>
        </p:spPr>
      </p:pic>
      <p:pic>
        <p:nvPicPr>
          <p:cNvPr id="27" name="Image 11" descr="preencoded.png"/>
          <p:cNvPicPr>
            <a:picLocks noChangeAspect="1"/>
          </p:cNvPicPr>
          <p:nvPr/>
        </p:nvPicPr>
        <p:blipFill>
          <a:blip r:embed="rId6"/>
          <a:stretch>
            <a:fillRect/>
          </a:stretch>
        </p:blipFill>
        <p:spPr>
          <a:xfrm>
            <a:off x="5565458" y="4262795"/>
            <a:ext cx="274796" cy="343495"/>
          </a:xfrm>
          <a:prstGeom prst="rect">
            <a:avLst/>
          </a:prstGeom>
        </p:spPr>
      </p:pic>
      <p:sp>
        <p:nvSpPr>
          <p:cNvPr id="28" name="Text 14"/>
          <p:cNvSpPr/>
          <p:nvPr/>
        </p:nvSpPr>
        <p:spPr>
          <a:xfrm>
            <a:off x="734616" y="6944439"/>
            <a:ext cx="13161169" cy="595313"/>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Roboto" pitchFamily="34" charset="0"/>
                <a:ea typeface="Roboto" pitchFamily="34" charset="-122"/>
                <a:cs typeface="Roboto" pitchFamily="34" charset="-120"/>
              </a:rPr>
              <a:t>A detailed analysis and comparison of all model performances can be found in a separate file: </a:t>
            </a:r>
            <a:r>
              <a:rPr lang="en-US" sz="1400" dirty="0">
                <a:solidFill>
                  <a:srgbClr val="E5E0DF"/>
                </a:solidFill>
                <a:highlight>
                  <a:srgbClr val="2E2E2E"/>
                </a:highlight>
                <a:latin typeface="Consolas" pitchFamily="34" charset="0"/>
                <a:ea typeface="Consolas" pitchFamily="34" charset="-122"/>
                <a:cs typeface="Consolas" pitchFamily="34" charset="-120"/>
              </a:rPr>
              <a:t>Model_Comparison.md</a:t>
            </a:r>
            <a:r>
              <a:rPr lang="en-US" sz="1400" dirty="0">
                <a:solidFill>
                  <a:srgbClr val="E5E0DF"/>
                </a:solidFill>
                <a:latin typeface="Roboto" pitchFamily="34" charset="0"/>
                <a:ea typeface="Roboto" pitchFamily="34" charset="-122"/>
                <a:cs typeface="Roboto" pitchFamily="34" charset="-120"/>
              </a:rPr>
              <a:t>. Finalized model export and deployment are currently in progress.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12121">
              <a:alpha val="80000"/>
            </a:srgbClr>
          </a:solidFill>
          <a:ln/>
        </p:spPr>
        <p:txBody>
          <a:bodyPr/>
          <a:lstStyle/>
          <a:p>
            <a:endParaRPr lang="en-US" dirty="0"/>
          </a:p>
        </p:txBody>
      </p:sp>
      <p:sp>
        <p:nvSpPr>
          <p:cNvPr id="4" name="Text 1"/>
          <p:cNvSpPr/>
          <p:nvPr/>
        </p:nvSpPr>
        <p:spPr>
          <a:xfrm>
            <a:off x="595908" y="537091"/>
            <a:ext cx="4916924" cy="465653"/>
          </a:xfrm>
          <a:prstGeom prst="rect">
            <a:avLst/>
          </a:prstGeom>
          <a:noFill/>
          <a:ln/>
        </p:spPr>
        <p:txBody>
          <a:bodyPr wrap="none" lIns="0" tIns="0" rIns="0" bIns="0" rtlCol="0" anchor="t"/>
          <a:lstStyle/>
          <a:p>
            <a:pPr marL="0" indent="0" algn="l">
              <a:lnSpc>
                <a:spcPts val="3650"/>
              </a:lnSpc>
              <a:buNone/>
            </a:pPr>
            <a:r>
              <a:rPr lang="en-US" sz="2900" dirty="0">
                <a:solidFill>
                  <a:srgbClr val="FFFFFF"/>
                </a:solidFill>
                <a:latin typeface="Roboto Mono Medium" pitchFamily="34" charset="0"/>
                <a:ea typeface="Roboto Mono Medium" pitchFamily="34" charset="-122"/>
                <a:cs typeface="Roboto Mono Medium" pitchFamily="34" charset="-120"/>
              </a:rPr>
              <a:t>Team Members – Team 10</a:t>
            </a:r>
            <a:endParaRPr lang="en-US" sz="2900" dirty="0"/>
          </a:p>
        </p:txBody>
      </p:sp>
      <p:sp>
        <p:nvSpPr>
          <p:cNvPr id="5" name="Text 2"/>
          <p:cNvSpPr/>
          <p:nvPr/>
        </p:nvSpPr>
        <p:spPr>
          <a:xfrm>
            <a:off x="595908" y="1226225"/>
            <a:ext cx="13438584" cy="238244"/>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Meet the dedicated individuals behind the predictive maintenance project, each contributing their expertise to deliver a robust and insightful solution.</a:t>
            </a:r>
            <a:endParaRPr lang="en-US" sz="1150" dirty="0"/>
          </a:p>
        </p:txBody>
      </p:sp>
      <p:sp>
        <p:nvSpPr>
          <p:cNvPr id="6" name="Shape 3"/>
          <p:cNvSpPr/>
          <p:nvPr/>
        </p:nvSpPr>
        <p:spPr>
          <a:xfrm>
            <a:off x="595908" y="1855470"/>
            <a:ext cx="4380190" cy="1952982"/>
          </a:xfrm>
          <a:prstGeom prst="roundRect">
            <a:avLst>
              <a:gd name="adj" fmla="val 3746"/>
            </a:avLst>
          </a:prstGeom>
          <a:solidFill>
            <a:srgbClr val="212121"/>
          </a:solidFill>
          <a:ln/>
        </p:spPr>
        <p:txBody>
          <a:bodyPr/>
          <a:lstStyle/>
          <a:p>
            <a:endParaRPr lang="en-US"/>
          </a:p>
        </p:txBody>
      </p:sp>
      <p:sp>
        <p:nvSpPr>
          <p:cNvPr id="7" name="Shape 4"/>
          <p:cNvSpPr/>
          <p:nvPr/>
        </p:nvSpPr>
        <p:spPr>
          <a:xfrm>
            <a:off x="595908" y="1840230"/>
            <a:ext cx="4380190" cy="60960"/>
          </a:xfrm>
          <a:prstGeom prst="roundRect">
            <a:avLst>
              <a:gd name="adj" fmla="val 36663"/>
            </a:avLst>
          </a:prstGeom>
          <a:solidFill>
            <a:srgbClr val="DCFF50"/>
          </a:solidFill>
          <a:ln/>
        </p:spPr>
        <p:txBody>
          <a:bodyPr/>
          <a:lstStyle/>
          <a:p>
            <a:endParaRPr lang="en-US"/>
          </a:p>
        </p:txBody>
      </p:sp>
      <p:sp>
        <p:nvSpPr>
          <p:cNvPr id="8" name="Shape 5"/>
          <p:cNvSpPr/>
          <p:nvPr/>
        </p:nvSpPr>
        <p:spPr>
          <a:xfrm>
            <a:off x="2562463" y="1631990"/>
            <a:ext cx="446961" cy="446961"/>
          </a:xfrm>
          <a:prstGeom prst="roundRect">
            <a:avLst>
              <a:gd name="adj" fmla="val 204582"/>
            </a:avLst>
          </a:prstGeom>
          <a:solidFill>
            <a:srgbClr val="DCFF50"/>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2696528" y="1743670"/>
            <a:ext cx="178713" cy="223480"/>
          </a:xfrm>
          <a:prstGeom prst="rect">
            <a:avLst/>
          </a:prstGeom>
        </p:spPr>
      </p:pic>
      <p:sp>
        <p:nvSpPr>
          <p:cNvPr id="10" name="Text 6"/>
          <p:cNvSpPr/>
          <p:nvPr/>
        </p:nvSpPr>
        <p:spPr>
          <a:xfrm>
            <a:off x="760095" y="2227898"/>
            <a:ext cx="1899761"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Roboto Mono Medium" pitchFamily="34" charset="0"/>
                <a:ea typeface="Roboto Mono Medium" pitchFamily="34" charset="-122"/>
                <a:cs typeface="Roboto Mono Medium" pitchFamily="34" charset="-120"/>
              </a:rPr>
              <a:t>Abdelrahman Sobhy</a:t>
            </a:r>
            <a:endParaRPr lang="en-US" sz="1450" dirty="0"/>
          </a:p>
        </p:txBody>
      </p:sp>
      <p:sp>
        <p:nvSpPr>
          <p:cNvPr id="11" name="Text 7"/>
          <p:cNvSpPr/>
          <p:nvPr/>
        </p:nvSpPr>
        <p:spPr>
          <a:xfrm>
            <a:off x="760095" y="2549962"/>
            <a:ext cx="4051816" cy="238244"/>
          </a:xfrm>
          <a:prstGeom prst="rect">
            <a:avLst/>
          </a:prstGeom>
          <a:noFill/>
          <a:ln/>
        </p:spPr>
        <p:txBody>
          <a:bodyPr wrap="none" lIns="0" tIns="0" rIns="0" bIns="0" rtlCol="0" anchor="t"/>
          <a:lstStyle/>
          <a:p>
            <a:pPr marL="0" indent="0" algn="l">
              <a:lnSpc>
                <a:spcPts val="1850"/>
              </a:lnSpc>
              <a:buNone/>
            </a:pPr>
            <a:r>
              <a:rPr lang="en-US" sz="1150" b="1" dirty="0">
                <a:solidFill>
                  <a:srgbClr val="E5E0DF"/>
                </a:solidFill>
                <a:latin typeface="Roboto" pitchFamily="34" charset="0"/>
                <a:ea typeface="Roboto" pitchFamily="34" charset="-122"/>
                <a:cs typeface="Roboto" pitchFamily="34" charset="-120"/>
              </a:rPr>
              <a:t>Role:</a:t>
            </a:r>
            <a:r>
              <a:rPr lang="en-US" sz="1150" dirty="0">
                <a:solidFill>
                  <a:srgbClr val="E5E0DF"/>
                </a:solidFill>
                <a:latin typeface="Roboto" pitchFamily="34" charset="0"/>
                <a:ea typeface="Roboto" pitchFamily="34" charset="-122"/>
                <a:cs typeface="Roboto" pitchFamily="34" charset="-120"/>
              </a:rPr>
              <a:t> Deployment &amp; Model Training</a:t>
            </a:r>
            <a:endParaRPr lang="en-US" sz="1150" dirty="0"/>
          </a:p>
        </p:txBody>
      </p:sp>
      <p:sp>
        <p:nvSpPr>
          <p:cNvPr id="12" name="Text 8"/>
          <p:cNvSpPr/>
          <p:nvPr/>
        </p:nvSpPr>
        <p:spPr>
          <a:xfrm>
            <a:off x="760095" y="2877503"/>
            <a:ext cx="4051816"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Built and optimized the LSTM Deep Learning model</a:t>
            </a:r>
            <a:endParaRPr lang="en-US" sz="1150" dirty="0"/>
          </a:p>
        </p:txBody>
      </p:sp>
      <p:sp>
        <p:nvSpPr>
          <p:cNvPr id="13" name="Text 9"/>
          <p:cNvSpPr/>
          <p:nvPr/>
        </p:nvSpPr>
        <p:spPr>
          <a:xfrm>
            <a:off x="760095" y="3167777"/>
            <a:ext cx="4051816"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Web deployment</a:t>
            </a:r>
            <a:endParaRPr lang="en-US" sz="1150" dirty="0"/>
          </a:p>
        </p:txBody>
      </p:sp>
      <p:sp>
        <p:nvSpPr>
          <p:cNvPr id="14" name="Shape 10"/>
          <p:cNvSpPr/>
          <p:nvPr/>
        </p:nvSpPr>
        <p:spPr>
          <a:xfrm>
            <a:off x="5125045" y="1855470"/>
            <a:ext cx="4380190" cy="1952982"/>
          </a:xfrm>
          <a:prstGeom prst="roundRect">
            <a:avLst>
              <a:gd name="adj" fmla="val 3746"/>
            </a:avLst>
          </a:prstGeom>
          <a:solidFill>
            <a:srgbClr val="212121"/>
          </a:solidFill>
          <a:ln/>
        </p:spPr>
        <p:txBody>
          <a:bodyPr/>
          <a:lstStyle/>
          <a:p>
            <a:endParaRPr lang="en-US"/>
          </a:p>
        </p:txBody>
      </p:sp>
      <p:sp>
        <p:nvSpPr>
          <p:cNvPr id="15" name="Shape 11"/>
          <p:cNvSpPr/>
          <p:nvPr/>
        </p:nvSpPr>
        <p:spPr>
          <a:xfrm>
            <a:off x="5125045" y="1840230"/>
            <a:ext cx="4380190" cy="60960"/>
          </a:xfrm>
          <a:prstGeom prst="roundRect">
            <a:avLst>
              <a:gd name="adj" fmla="val 36663"/>
            </a:avLst>
          </a:prstGeom>
          <a:solidFill>
            <a:srgbClr val="DCFF50"/>
          </a:solidFill>
          <a:ln/>
        </p:spPr>
        <p:txBody>
          <a:bodyPr/>
          <a:lstStyle/>
          <a:p>
            <a:endParaRPr lang="en-US"/>
          </a:p>
        </p:txBody>
      </p:sp>
      <p:sp>
        <p:nvSpPr>
          <p:cNvPr id="16" name="Shape 12"/>
          <p:cNvSpPr/>
          <p:nvPr/>
        </p:nvSpPr>
        <p:spPr>
          <a:xfrm>
            <a:off x="7091601" y="1631990"/>
            <a:ext cx="446961" cy="446961"/>
          </a:xfrm>
          <a:prstGeom prst="roundRect">
            <a:avLst>
              <a:gd name="adj" fmla="val 204582"/>
            </a:avLst>
          </a:prstGeom>
          <a:solidFill>
            <a:srgbClr val="DCFF50"/>
          </a:solidFill>
          <a:ln/>
        </p:spPr>
        <p:txBody>
          <a:bodyPr/>
          <a:lstStyle/>
          <a:p>
            <a:endParaRPr lang="en-US"/>
          </a:p>
        </p:txBody>
      </p:sp>
      <p:pic>
        <p:nvPicPr>
          <p:cNvPr id="17" name="Image 2" descr="preencoded.png"/>
          <p:cNvPicPr>
            <a:picLocks noChangeAspect="1"/>
          </p:cNvPicPr>
          <p:nvPr/>
        </p:nvPicPr>
        <p:blipFill>
          <a:blip r:embed="rId5"/>
          <a:stretch>
            <a:fillRect/>
          </a:stretch>
        </p:blipFill>
        <p:spPr>
          <a:xfrm>
            <a:off x="7225665" y="1743670"/>
            <a:ext cx="178713" cy="223480"/>
          </a:xfrm>
          <a:prstGeom prst="rect">
            <a:avLst/>
          </a:prstGeom>
        </p:spPr>
      </p:pic>
      <p:sp>
        <p:nvSpPr>
          <p:cNvPr id="18" name="Text 13"/>
          <p:cNvSpPr/>
          <p:nvPr/>
        </p:nvSpPr>
        <p:spPr>
          <a:xfrm>
            <a:off x="5289233" y="2227898"/>
            <a:ext cx="1862376"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Roboto Mono Medium" pitchFamily="34" charset="0"/>
                <a:ea typeface="Roboto Mono Medium" pitchFamily="34" charset="-122"/>
                <a:cs typeface="Roboto Mono Medium" pitchFamily="34" charset="-120"/>
              </a:rPr>
              <a:t>Abdallah Mousa</a:t>
            </a:r>
            <a:endParaRPr lang="en-US" sz="1450" dirty="0"/>
          </a:p>
        </p:txBody>
      </p:sp>
      <p:sp>
        <p:nvSpPr>
          <p:cNvPr id="19" name="Text 14"/>
          <p:cNvSpPr/>
          <p:nvPr/>
        </p:nvSpPr>
        <p:spPr>
          <a:xfrm>
            <a:off x="5289233" y="2549962"/>
            <a:ext cx="4051816" cy="238244"/>
          </a:xfrm>
          <a:prstGeom prst="rect">
            <a:avLst/>
          </a:prstGeom>
          <a:noFill/>
          <a:ln/>
        </p:spPr>
        <p:txBody>
          <a:bodyPr wrap="none" lIns="0" tIns="0" rIns="0" bIns="0" rtlCol="0" anchor="t"/>
          <a:lstStyle/>
          <a:p>
            <a:pPr marL="0" indent="0" algn="l">
              <a:lnSpc>
                <a:spcPts val="1850"/>
              </a:lnSpc>
              <a:buNone/>
            </a:pPr>
            <a:r>
              <a:rPr lang="en-US" sz="1150" b="1" dirty="0">
                <a:solidFill>
                  <a:srgbClr val="E5E0DF"/>
                </a:solidFill>
                <a:latin typeface="Roboto" pitchFamily="34" charset="0"/>
                <a:ea typeface="Roboto" pitchFamily="34" charset="-122"/>
                <a:cs typeface="Roboto" pitchFamily="34" charset="-120"/>
              </a:rPr>
              <a:t>Role:</a:t>
            </a:r>
            <a:r>
              <a:rPr lang="en-US" sz="1150" dirty="0">
                <a:solidFill>
                  <a:srgbClr val="E5E0DF"/>
                </a:solidFill>
                <a:latin typeface="Roboto" pitchFamily="34" charset="0"/>
                <a:ea typeface="Roboto" pitchFamily="34" charset="-122"/>
                <a:cs typeface="Roboto" pitchFamily="34" charset="-120"/>
              </a:rPr>
              <a:t> Model Training &amp; Validation</a:t>
            </a:r>
            <a:endParaRPr lang="en-US" sz="1150" dirty="0"/>
          </a:p>
        </p:txBody>
      </p:sp>
      <p:sp>
        <p:nvSpPr>
          <p:cNvPr id="20" name="Text 15"/>
          <p:cNvSpPr/>
          <p:nvPr/>
        </p:nvSpPr>
        <p:spPr>
          <a:xfrm>
            <a:off x="5289233" y="2877503"/>
            <a:ext cx="4051816" cy="476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ML models (Random Forest, Gradient Boosting Classifier, SVM.)</a:t>
            </a:r>
            <a:endParaRPr lang="en-US" sz="1150" dirty="0"/>
          </a:p>
        </p:txBody>
      </p:sp>
      <p:sp>
        <p:nvSpPr>
          <p:cNvPr id="21" name="Text 16"/>
          <p:cNvSpPr/>
          <p:nvPr/>
        </p:nvSpPr>
        <p:spPr>
          <a:xfrm>
            <a:off x="5289233" y="3406021"/>
            <a:ext cx="4051816"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Documentations (README, Reports, project presentation)</a:t>
            </a:r>
            <a:endParaRPr lang="en-US" sz="1150" dirty="0"/>
          </a:p>
        </p:txBody>
      </p:sp>
      <p:sp>
        <p:nvSpPr>
          <p:cNvPr id="22" name="Shape 17"/>
          <p:cNvSpPr/>
          <p:nvPr/>
        </p:nvSpPr>
        <p:spPr>
          <a:xfrm>
            <a:off x="9654183" y="1855470"/>
            <a:ext cx="4380309" cy="1952982"/>
          </a:xfrm>
          <a:prstGeom prst="roundRect">
            <a:avLst>
              <a:gd name="adj" fmla="val 3746"/>
            </a:avLst>
          </a:prstGeom>
          <a:solidFill>
            <a:srgbClr val="212121"/>
          </a:solidFill>
          <a:ln/>
        </p:spPr>
        <p:txBody>
          <a:bodyPr/>
          <a:lstStyle/>
          <a:p>
            <a:endParaRPr lang="en-US"/>
          </a:p>
        </p:txBody>
      </p:sp>
      <p:sp>
        <p:nvSpPr>
          <p:cNvPr id="23" name="Shape 18"/>
          <p:cNvSpPr/>
          <p:nvPr/>
        </p:nvSpPr>
        <p:spPr>
          <a:xfrm>
            <a:off x="9654183" y="1840230"/>
            <a:ext cx="4380309" cy="60960"/>
          </a:xfrm>
          <a:prstGeom prst="roundRect">
            <a:avLst>
              <a:gd name="adj" fmla="val 36663"/>
            </a:avLst>
          </a:prstGeom>
          <a:solidFill>
            <a:srgbClr val="DCFF50"/>
          </a:solidFill>
          <a:ln/>
        </p:spPr>
        <p:txBody>
          <a:bodyPr/>
          <a:lstStyle/>
          <a:p>
            <a:endParaRPr lang="en-US"/>
          </a:p>
        </p:txBody>
      </p:sp>
      <p:sp>
        <p:nvSpPr>
          <p:cNvPr id="24" name="Shape 19"/>
          <p:cNvSpPr/>
          <p:nvPr/>
        </p:nvSpPr>
        <p:spPr>
          <a:xfrm>
            <a:off x="11620857" y="1631990"/>
            <a:ext cx="446961" cy="446961"/>
          </a:xfrm>
          <a:prstGeom prst="roundRect">
            <a:avLst>
              <a:gd name="adj" fmla="val 204582"/>
            </a:avLst>
          </a:prstGeom>
          <a:solidFill>
            <a:srgbClr val="DCFF50"/>
          </a:solidFill>
          <a:ln/>
        </p:spPr>
        <p:txBody>
          <a:bodyPr/>
          <a:lstStyle/>
          <a:p>
            <a:endParaRPr lang="en-US"/>
          </a:p>
        </p:txBody>
      </p:sp>
      <p:pic>
        <p:nvPicPr>
          <p:cNvPr id="25" name="Image 3" descr="preencoded.png"/>
          <p:cNvPicPr>
            <a:picLocks noChangeAspect="1"/>
          </p:cNvPicPr>
          <p:nvPr/>
        </p:nvPicPr>
        <p:blipFill>
          <a:blip r:embed="rId6"/>
          <a:stretch>
            <a:fillRect/>
          </a:stretch>
        </p:blipFill>
        <p:spPr>
          <a:xfrm>
            <a:off x="11754922" y="1743670"/>
            <a:ext cx="178713" cy="223480"/>
          </a:xfrm>
          <a:prstGeom prst="rect">
            <a:avLst/>
          </a:prstGeom>
        </p:spPr>
      </p:pic>
      <p:sp>
        <p:nvSpPr>
          <p:cNvPr id="26" name="Text 20"/>
          <p:cNvSpPr/>
          <p:nvPr/>
        </p:nvSpPr>
        <p:spPr>
          <a:xfrm>
            <a:off x="9818370" y="2227898"/>
            <a:ext cx="2123242"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Roboto Mono Medium" pitchFamily="34" charset="0"/>
                <a:ea typeface="Roboto Mono Medium" pitchFamily="34" charset="-122"/>
                <a:cs typeface="Roboto Mono Medium" pitchFamily="34" charset="-120"/>
              </a:rPr>
              <a:t>Abdelrahman Ghoraba</a:t>
            </a:r>
            <a:endParaRPr lang="en-US" sz="1450" dirty="0"/>
          </a:p>
        </p:txBody>
      </p:sp>
      <p:sp>
        <p:nvSpPr>
          <p:cNvPr id="27" name="Text 21"/>
          <p:cNvSpPr/>
          <p:nvPr/>
        </p:nvSpPr>
        <p:spPr>
          <a:xfrm>
            <a:off x="9818370" y="2549962"/>
            <a:ext cx="4051935" cy="238244"/>
          </a:xfrm>
          <a:prstGeom prst="rect">
            <a:avLst/>
          </a:prstGeom>
          <a:noFill/>
          <a:ln/>
        </p:spPr>
        <p:txBody>
          <a:bodyPr wrap="none" lIns="0" tIns="0" rIns="0" bIns="0" rtlCol="0" anchor="t"/>
          <a:lstStyle/>
          <a:p>
            <a:pPr marL="0" indent="0" algn="l">
              <a:lnSpc>
                <a:spcPts val="1850"/>
              </a:lnSpc>
              <a:buNone/>
            </a:pPr>
            <a:r>
              <a:rPr lang="en-US" sz="1150" b="1" dirty="0">
                <a:solidFill>
                  <a:srgbClr val="E5E0DF"/>
                </a:solidFill>
                <a:latin typeface="Roboto" pitchFamily="34" charset="0"/>
                <a:ea typeface="Roboto" pitchFamily="34" charset="-122"/>
                <a:cs typeface="Roboto" pitchFamily="34" charset="-120"/>
              </a:rPr>
              <a:t>Role:</a:t>
            </a:r>
            <a:r>
              <a:rPr lang="en-US" sz="1150" dirty="0">
                <a:solidFill>
                  <a:srgbClr val="E5E0DF"/>
                </a:solidFill>
                <a:latin typeface="Roboto" pitchFamily="34" charset="0"/>
                <a:ea typeface="Roboto" pitchFamily="34" charset="-122"/>
                <a:cs typeface="Roboto" pitchFamily="34" charset="-120"/>
              </a:rPr>
              <a:t> Exploratory Data Analysis (EDA)</a:t>
            </a:r>
            <a:endParaRPr lang="en-US" sz="1150" dirty="0"/>
          </a:p>
        </p:txBody>
      </p:sp>
      <p:sp>
        <p:nvSpPr>
          <p:cNvPr id="28" name="Text 22"/>
          <p:cNvSpPr/>
          <p:nvPr/>
        </p:nvSpPr>
        <p:spPr>
          <a:xfrm>
            <a:off x="9818370" y="2877503"/>
            <a:ext cx="4051935"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Feature Engineering (RUL + Rolling Features)</a:t>
            </a:r>
            <a:endParaRPr lang="en-US" sz="1150" dirty="0"/>
          </a:p>
        </p:txBody>
      </p:sp>
      <p:sp>
        <p:nvSpPr>
          <p:cNvPr id="29" name="Text 23"/>
          <p:cNvSpPr/>
          <p:nvPr/>
        </p:nvSpPr>
        <p:spPr>
          <a:xfrm>
            <a:off x="9818370" y="3167777"/>
            <a:ext cx="4051935"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Statistical insights</a:t>
            </a:r>
            <a:endParaRPr lang="en-US" sz="1150" dirty="0"/>
          </a:p>
        </p:txBody>
      </p:sp>
      <p:sp>
        <p:nvSpPr>
          <p:cNvPr id="30" name="Shape 24"/>
          <p:cNvSpPr/>
          <p:nvPr/>
        </p:nvSpPr>
        <p:spPr>
          <a:xfrm>
            <a:off x="595908" y="4180880"/>
            <a:ext cx="4380190" cy="1714738"/>
          </a:xfrm>
          <a:prstGeom prst="roundRect">
            <a:avLst>
              <a:gd name="adj" fmla="val 4266"/>
            </a:avLst>
          </a:prstGeom>
          <a:solidFill>
            <a:srgbClr val="212121"/>
          </a:solidFill>
          <a:ln/>
        </p:spPr>
        <p:txBody>
          <a:bodyPr/>
          <a:lstStyle/>
          <a:p>
            <a:endParaRPr lang="en-US"/>
          </a:p>
        </p:txBody>
      </p:sp>
      <p:sp>
        <p:nvSpPr>
          <p:cNvPr id="31" name="Shape 25"/>
          <p:cNvSpPr/>
          <p:nvPr/>
        </p:nvSpPr>
        <p:spPr>
          <a:xfrm>
            <a:off x="595908" y="4165640"/>
            <a:ext cx="4380190" cy="60960"/>
          </a:xfrm>
          <a:prstGeom prst="roundRect">
            <a:avLst>
              <a:gd name="adj" fmla="val 36663"/>
            </a:avLst>
          </a:prstGeom>
          <a:solidFill>
            <a:srgbClr val="DCFF50"/>
          </a:solidFill>
          <a:ln/>
        </p:spPr>
        <p:txBody>
          <a:bodyPr/>
          <a:lstStyle/>
          <a:p>
            <a:endParaRPr lang="en-US"/>
          </a:p>
        </p:txBody>
      </p:sp>
      <p:sp>
        <p:nvSpPr>
          <p:cNvPr id="32" name="Shape 26"/>
          <p:cNvSpPr/>
          <p:nvPr/>
        </p:nvSpPr>
        <p:spPr>
          <a:xfrm>
            <a:off x="2562463" y="3957399"/>
            <a:ext cx="446961" cy="446961"/>
          </a:xfrm>
          <a:prstGeom prst="roundRect">
            <a:avLst>
              <a:gd name="adj" fmla="val 204582"/>
            </a:avLst>
          </a:prstGeom>
          <a:solidFill>
            <a:srgbClr val="DCFF50"/>
          </a:solidFill>
          <a:ln/>
        </p:spPr>
        <p:txBody>
          <a:bodyPr/>
          <a:lstStyle/>
          <a:p>
            <a:endParaRPr lang="en-US"/>
          </a:p>
        </p:txBody>
      </p:sp>
      <p:pic>
        <p:nvPicPr>
          <p:cNvPr id="33" name="Image 4" descr="preencoded.png"/>
          <p:cNvPicPr>
            <a:picLocks noChangeAspect="1"/>
          </p:cNvPicPr>
          <p:nvPr/>
        </p:nvPicPr>
        <p:blipFill>
          <a:blip r:embed="rId7"/>
          <a:stretch>
            <a:fillRect/>
          </a:stretch>
        </p:blipFill>
        <p:spPr>
          <a:xfrm>
            <a:off x="2696528" y="4069080"/>
            <a:ext cx="178713" cy="223480"/>
          </a:xfrm>
          <a:prstGeom prst="rect">
            <a:avLst/>
          </a:prstGeom>
        </p:spPr>
      </p:pic>
      <p:sp>
        <p:nvSpPr>
          <p:cNvPr id="34" name="Text 27"/>
          <p:cNvSpPr/>
          <p:nvPr/>
        </p:nvSpPr>
        <p:spPr>
          <a:xfrm>
            <a:off x="760095" y="4553307"/>
            <a:ext cx="3017163"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Roboto Mono Medium" pitchFamily="34" charset="0"/>
                <a:ea typeface="Roboto Mono Medium" pitchFamily="34" charset="-122"/>
                <a:cs typeface="Roboto Mono Medium" pitchFamily="34" charset="-120"/>
              </a:rPr>
              <a:t>Mohamed Gamal Zain Elabdein</a:t>
            </a:r>
            <a:endParaRPr lang="en-US" sz="1450" dirty="0"/>
          </a:p>
        </p:txBody>
      </p:sp>
      <p:sp>
        <p:nvSpPr>
          <p:cNvPr id="35" name="Text 28"/>
          <p:cNvSpPr/>
          <p:nvPr/>
        </p:nvSpPr>
        <p:spPr>
          <a:xfrm>
            <a:off x="760095" y="4875371"/>
            <a:ext cx="4051816" cy="238244"/>
          </a:xfrm>
          <a:prstGeom prst="rect">
            <a:avLst/>
          </a:prstGeom>
          <a:noFill/>
          <a:ln/>
        </p:spPr>
        <p:txBody>
          <a:bodyPr wrap="none" lIns="0" tIns="0" rIns="0" bIns="0" rtlCol="0" anchor="t"/>
          <a:lstStyle/>
          <a:p>
            <a:pPr marL="0" indent="0" algn="l">
              <a:lnSpc>
                <a:spcPts val="1850"/>
              </a:lnSpc>
              <a:buNone/>
            </a:pPr>
            <a:r>
              <a:rPr lang="en-US" sz="1150" b="1" dirty="0">
                <a:solidFill>
                  <a:srgbClr val="E5E0DF"/>
                </a:solidFill>
                <a:latin typeface="Roboto" pitchFamily="34" charset="0"/>
                <a:ea typeface="Roboto" pitchFamily="34" charset="-122"/>
                <a:cs typeface="Roboto" pitchFamily="34" charset="-120"/>
              </a:rPr>
              <a:t>Role: </a:t>
            </a:r>
            <a:r>
              <a:rPr lang="en-US" sz="1150" dirty="0">
                <a:solidFill>
                  <a:srgbClr val="E5E0DF"/>
                </a:solidFill>
                <a:latin typeface="Roboto" pitchFamily="34" charset="0"/>
                <a:ea typeface="Roboto" pitchFamily="34" charset="-122"/>
                <a:cs typeface="Roboto" pitchFamily="34" charset="-120"/>
              </a:rPr>
              <a:t>Data Preparation &amp; Model training &amp; Validation</a:t>
            </a:r>
            <a:endParaRPr lang="en-US" sz="1150" dirty="0"/>
          </a:p>
        </p:txBody>
      </p:sp>
      <p:sp>
        <p:nvSpPr>
          <p:cNvPr id="36" name="Text 29"/>
          <p:cNvSpPr/>
          <p:nvPr/>
        </p:nvSpPr>
        <p:spPr>
          <a:xfrm>
            <a:off x="760095" y="5202912"/>
            <a:ext cx="4051816"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Raw data processing</a:t>
            </a:r>
            <a:endParaRPr lang="en-US" sz="1150" dirty="0"/>
          </a:p>
        </p:txBody>
      </p:sp>
      <p:sp>
        <p:nvSpPr>
          <p:cNvPr id="37" name="Text 30"/>
          <p:cNvSpPr/>
          <p:nvPr/>
        </p:nvSpPr>
        <p:spPr>
          <a:xfrm>
            <a:off x="760095" y="5493187"/>
            <a:ext cx="4051816"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Build model with GRU Layer</a:t>
            </a:r>
            <a:endParaRPr lang="en-US" sz="1150" dirty="0"/>
          </a:p>
        </p:txBody>
      </p:sp>
      <p:sp>
        <p:nvSpPr>
          <p:cNvPr id="45" name="Shape 38"/>
          <p:cNvSpPr/>
          <p:nvPr/>
        </p:nvSpPr>
        <p:spPr>
          <a:xfrm>
            <a:off x="9654183" y="4180880"/>
            <a:ext cx="4380309" cy="1714738"/>
          </a:xfrm>
          <a:prstGeom prst="roundRect">
            <a:avLst>
              <a:gd name="adj" fmla="val 4266"/>
            </a:avLst>
          </a:prstGeom>
          <a:solidFill>
            <a:srgbClr val="212121"/>
          </a:solidFill>
          <a:ln/>
        </p:spPr>
        <p:txBody>
          <a:bodyPr/>
          <a:lstStyle/>
          <a:p>
            <a:endParaRPr lang="en-US"/>
          </a:p>
        </p:txBody>
      </p:sp>
      <p:sp>
        <p:nvSpPr>
          <p:cNvPr id="46" name="Shape 39"/>
          <p:cNvSpPr/>
          <p:nvPr/>
        </p:nvSpPr>
        <p:spPr>
          <a:xfrm>
            <a:off x="9654183" y="4165640"/>
            <a:ext cx="4380309" cy="60960"/>
          </a:xfrm>
          <a:prstGeom prst="roundRect">
            <a:avLst>
              <a:gd name="adj" fmla="val 36663"/>
            </a:avLst>
          </a:prstGeom>
          <a:solidFill>
            <a:srgbClr val="DCFF50"/>
          </a:solidFill>
          <a:ln/>
        </p:spPr>
        <p:txBody>
          <a:bodyPr/>
          <a:lstStyle/>
          <a:p>
            <a:endParaRPr lang="en-US"/>
          </a:p>
        </p:txBody>
      </p:sp>
      <p:sp>
        <p:nvSpPr>
          <p:cNvPr id="47" name="Shape 40"/>
          <p:cNvSpPr/>
          <p:nvPr/>
        </p:nvSpPr>
        <p:spPr>
          <a:xfrm>
            <a:off x="11620857" y="3957399"/>
            <a:ext cx="446961" cy="446961"/>
          </a:xfrm>
          <a:prstGeom prst="roundRect">
            <a:avLst>
              <a:gd name="adj" fmla="val 204582"/>
            </a:avLst>
          </a:prstGeom>
          <a:solidFill>
            <a:srgbClr val="DCFF50"/>
          </a:solidFill>
          <a:ln/>
        </p:spPr>
        <p:txBody>
          <a:bodyPr/>
          <a:lstStyle/>
          <a:p>
            <a:endParaRPr lang="en-US"/>
          </a:p>
        </p:txBody>
      </p:sp>
      <p:pic>
        <p:nvPicPr>
          <p:cNvPr id="48" name="Image 5" descr="preencoded.png"/>
          <p:cNvPicPr>
            <a:picLocks noChangeAspect="1"/>
          </p:cNvPicPr>
          <p:nvPr/>
        </p:nvPicPr>
        <p:blipFill>
          <a:blip r:embed="rId8"/>
          <a:stretch>
            <a:fillRect/>
          </a:stretch>
        </p:blipFill>
        <p:spPr>
          <a:xfrm>
            <a:off x="11754922" y="4069080"/>
            <a:ext cx="178713" cy="223480"/>
          </a:xfrm>
          <a:prstGeom prst="rect">
            <a:avLst/>
          </a:prstGeom>
        </p:spPr>
      </p:pic>
      <p:sp>
        <p:nvSpPr>
          <p:cNvPr id="49" name="Text 41"/>
          <p:cNvSpPr/>
          <p:nvPr/>
        </p:nvSpPr>
        <p:spPr>
          <a:xfrm>
            <a:off x="9818370" y="4553307"/>
            <a:ext cx="2235041"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Roboto Mono Medium" pitchFamily="34" charset="0"/>
                <a:ea typeface="Roboto Mono Medium" pitchFamily="34" charset="-122"/>
                <a:cs typeface="Roboto Mono Medium" pitchFamily="34" charset="-120"/>
              </a:rPr>
              <a:t>Mohamed Khaled Yahya</a:t>
            </a:r>
            <a:endParaRPr lang="en-US" sz="1450" dirty="0"/>
          </a:p>
        </p:txBody>
      </p:sp>
      <p:sp>
        <p:nvSpPr>
          <p:cNvPr id="50" name="Text 42"/>
          <p:cNvSpPr/>
          <p:nvPr/>
        </p:nvSpPr>
        <p:spPr>
          <a:xfrm>
            <a:off x="9818370" y="4875371"/>
            <a:ext cx="4051935" cy="238244"/>
          </a:xfrm>
          <a:prstGeom prst="rect">
            <a:avLst/>
          </a:prstGeom>
          <a:noFill/>
          <a:ln/>
        </p:spPr>
        <p:txBody>
          <a:bodyPr wrap="none" lIns="0" tIns="0" rIns="0" bIns="0" rtlCol="0" anchor="t"/>
          <a:lstStyle/>
          <a:p>
            <a:pPr marL="0" indent="0" algn="l">
              <a:lnSpc>
                <a:spcPts val="1850"/>
              </a:lnSpc>
              <a:buNone/>
            </a:pPr>
            <a:r>
              <a:rPr lang="en-US" sz="1150" b="1" dirty="0">
                <a:solidFill>
                  <a:srgbClr val="E5E0DF"/>
                </a:solidFill>
                <a:latin typeface="Roboto" pitchFamily="34" charset="0"/>
                <a:ea typeface="Roboto" pitchFamily="34" charset="-122"/>
                <a:cs typeface="Roboto" pitchFamily="34" charset="-120"/>
              </a:rPr>
              <a:t>Role: </a:t>
            </a:r>
            <a:r>
              <a:rPr lang="en-US" sz="1150" dirty="0">
                <a:solidFill>
                  <a:srgbClr val="E5E0DF"/>
                </a:solidFill>
                <a:latin typeface="Roboto" pitchFamily="34" charset="0"/>
                <a:ea typeface="Roboto" pitchFamily="34" charset="-122"/>
                <a:cs typeface="Roboto" pitchFamily="34" charset="-120"/>
              </a:rPr>
              <a:t>Data Preparation &amp; Model training &amp; Validation</a:t>
            </a:r>
            <a:endParaRPr lang="en-US" sz="1150" dirty="0"/>
          </a:p>
        </p:txBody>
      </p:sp>
      <p:sp>
        <p:nvSpPr>
          <p:cNvPr id="51" name="Text 43"/>
          <p:cNvSpPr/>
          <p:nvPr/>
        </p:nvSpPr>
        <p:spPr>
          <a:xfrm>
            <a:off x="9818370" y="5202912"/>
            <a:ext cx="4051935"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Raw data processing</a:t>
            </a:r>
            <a:endParaRPr lang="en-US" sz="1150" dirty="0"/>
          </a:p>
        </p:txBody>
      </p:sp>
      <p:sp>
        <p:nvSpPr>
          <p:cNvPr id="52" name="Text 44"/>
          <p:cNvSpPr/>
          <p:nvPr/>
        </p:nvSpPr>
        <p:spPr>
          <a:xfrm>
            <a:off x="9818370" y="5493187"/>
            <a:ext cx="4051935"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Build model with GRU Layer</a:t>
            </a:r>
            <a:endParaRPr lang="en-US" sz="1150" dirty="0"/>
          </a:p>
        </p:txBody>
      </p:sp>
      <p:sp>
        <p:nvSpPr>
          <p:cNvPr id="53" name="Shape 45"/>
          <p:cNvSpPr/>
          <p:nvPr/>
        </p:nvSpPr>
        <p:spPr>
          <a:xfrm>
            <a:off x="5109807" y="4238367"/>
            <a:ext cx="4380189" cy="1669018"/>
          </a:xfrm>
          <a:prstGeom prst="roundRect">
            <a:avLst>
              <a:gd name="adj" fmla="val 5135"/>
            </a:avLst>
          </a:prstGeom>
          <a:solidFill>
            <a:srgbClr val="212121"/>
          </a:solidFill>
          <a:ln/>
        </p:spPr>
        <p:txBody>
          <a:bodyPr/>
          <a:lstStyle/>
          <a:p>
            <a:endParaRPr lang="en-US" dirty="0"/>
          </a:p>
        </p:txBody>
      </p:sp>
      <p:sp>
        <p:nvSpPr>
          <p:cNvPr id="57" name="Text 49"/>
          <p:cNvSpPr/>
          <p:nvPr/>
        </p:nvSpPr>
        <p:spPr>
          <a:xfrm>
            <a:off x="5303579" y="4555510"/>
            <a:ext cx="2833554"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Roboto Mono Medium" pitchFamily="34" charset="0"/>
                <a:ea typeface="Roboto Mono Medium" pitchFamily="34" charset="-122"/>
                <a:cs typeface="Roboto Mono Medium" pitchFamily="34" charset="-120"/>
              </a:rPr>
              <a:t>Abdalla Ahmed Abuelhadid</a:t>
            </a:r>
            <a:endParaRPr lang="en-US" sz="1450" dirty="0"/>
          </a:p>
        </p:txBody>
      </p:sp>
      <p:sp>
        <p:nvSpPr>
          <p:cNvPr id="58" name="Text 50"/>
          <p:cNvSpPr/>
          <p:nvPr/>
        </p:nvSpPr>
        <p:spPr>
          <a:xfrm>
            <a:off x="5303579" y="4918051"/>
            <a:ext cx="4112181" cy="232767"/>
          </a:xfrm>
          <a:prstGeom prst="rect">
            <a:avLst/>
          </a:prstGeom>
          <a:noFill/>
          <a:ln/>
        </p:spPr>
        <p:txBody>
          <a:bodyPr wrap="none" lIns="0" tIns="0" rIns="0" bIns="0" rtlCol="0" anchor="t"/>
          <a:lstStyle/>
          <a:p>
            <a:pPr>
              <a:lnSpc>
                <a:spcPts val="1850"/>
              </a:lnSpc>
            </a:pPr>
            <a:r>
              <a:rPr lang="en-US" sz="1150" b="1" dirty="0">
                <a:solidFill>
                  <a:srgbClr val="E5E0DF"/>
                </a:solidFill>
                <a:latin typeface="Roboto" pitchFamily="34" charset="0"/>
                <a:ea typeface="Roboto" pitchFamily="34" charset="-122"/>
                <a:cs typeface="Roboto" pitchFamily="34" charset="-120"/>
              </a:rPr>
              <a:t>Role:</a:t>
            </a:r>
            <a:r>
              <a:rPr lang="en-US" sz="1150" dirty="0">
                <a:solidFill>
                  <a:srgbClr val="E5E0DF"/>
                </a:solidFill>
                <a:latin typeface="Roboto" pitchFamily="34" charset="0"/>
                <a:ea typeface="Roboto" pitchFamily="34" charset="-122"/>
                <a:cs typeface="Roboto" pitchFamily="34" charset="-120"/>
              </a:rPr>
              <a:t> Exploratory Data Analysis (EDA)</a:t>
            </a:r>
            <a:endParaRPr lang="en-US" sz="1150" dirty="0"/>
          </a:p>
        </p:txBody>
      </p:sp>
      <p:sp>
        <p:nvSpPr>
          <p:cNvPr id="59" name="Text 51"/>
          <p:cNvSpPr/>
          <p:nvPr/>
        </p:nvSpPr>
        <p:spPr>
          <a:xfrm>
            <a:off x="5263107" y="5235375"/>
            <a:ext cx="3795168" cy="252651"/>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Data cleaning &amp; Visualization</a:t>
            </a:r>
          </a:p>
          <a:p>
            <a:pPr marL="342900" indent="-342900">
              <a:lnSpc>
                <a:spcPts val="1850"/>
              </a:lnSpc>
              <a:buSzPct val="100000"/>
              <a:buFontTx/>
              <a:buChar char="•"/>
            </a:pPr>
            <a:r>
              <a:rPr lang="en-US" sz="1150" dirty="0">
                <a:solidFill>
                  <a:srgbClr val="E5E0DF"/>
                </a:solidFill>
                <a:latin typeface="Roboto" pitchFamily="34" charset="0"/>
                <a:ea typeface="Roboto" pitchFamily="34" charset="-122"/>
                <a:cs typeface="Roboto" pitchFamily="34" charset="-120"/>
              </a:rPr>
              <a:t>Documentations (README, Reports)</a:t>
            </a:r>
            <a:endParaRPr lang="en-US" sz="1150" dirty="0"/>
          </a:p>
          <a:p>
            <a:pPr marL="342900" indent="-342900" algn="l">
              <a:lnSpc>
                <a:spcPts val="1850"/>
              </a:lnSpc>
              <a:buSzPct val="100000"/>
              <a:buChar char="•"/>
            </a:pPr>
            <a:endParaRPr lang="en-US" sz="1150" dirty="0"/>
          </a:p>
        </p:txBody>
      </p:sp>
      <p:sp>
        <p:nvSpPr>
          <p:cNvPr id="60" name="Shape 39">
            <a:extLst>
              <a:ext uri="{FF2B5EF4-FFF2-40B4-BE49-F238E27FC236}">
                <a16:creationId xmlns:a16="http://schemas.microsoft.com/office/drawing/2014/main" id="{252EF364-D029-34AE-4C1A-5644B8412810}"/>
              </a:ext>
            </a:extLst>
          </p:cNvPr>
          <p:cNvSpPr/>
          <p:nvPr/>
        </p:nvSpPr>
        <p:spPr>
          <a:xfrm>
            <a:off x="5125045" y="4164289"/>
            <a:ext cx="4380309" cy="60960"/>
          </a:xfrm>
          <a:prstGeom prst="roundRect">
            <a:avLst>
              <a:gd name="adj" fmla="val 36663"/>
            </a:avLst>
          </a:prstGeom>
          <a:solidFill>
            <a:srgbClr val="DCFF50"/>
          </a:solidFill>
          <a:ln/>
        </p:spPr>
        <p:txBody>
          <a:bodyPr/>
          <a:lstStyle/>
          <a:p>
            <a:endParaRPr lang="en-US"/>
          </a:p>
        </p:txBody>
      </p:sp>
      <p:sp>
        <p:nvSpPr>
          <p:cNvPr id="62" name="Shape 45">
            <a:extLst>
              <a:ext uri="{FF2B5EF4-FFF2-40B4-BE49-F238E27FC236}">
                <a16:creationId xmlns:a16="http://schemas.microsoft.com/office/drawing/2014/main" id="{C3D828EE-9CF2-8FC6-8F07-DF459F2BBFDC}"/>
              </a:ext>
            </a:extLst>
          </p:cNvPr>
          <p:cNvSpPr/>
          <p:nvPr/>
        </p:nvSpPr>
        <p:spPr>
          <a:xfrm>
            <a:off x="580609" y="6258853"/>
            <a:ext cx="13438584" cy="1424464"/>
          </a:xfrm>
          <a:prstGeom prst="roundRect">
            <a:avLst>
              <a:gd name="adj" fmla="val 5135"/>
            </a:avLst>
          </a:prstGeom>
          <a:solidFill>
            <a:srgbClr val="212121"/>
          </a:solidFill>
          <a:ln/>
        </p:spPr>
        <p:txBody>
          <a:bodyPr/>
          <a:lstStyle/>
          <a:p>
            <a:endParaRPr lang="en-US"/>
          </a:p>
        </p:txBody>
      </p:sp>
      <p:sp>
        <p:nvSpPr>
          <p:cNvPr id="42" name="Text 35"/>
          <p:cNvSpPr/>
          <p:nvPr/>
        </p:nvSpPr>
        <p:spPr>
          <a:xfrm>
            <a:off x="760095" y="6477340"/>
            <a:ext cx="2123242"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Roboto Mono Medium" pitchFamily="34" charset="0"/>
                <a:ea typeface="Roboto Mono Medium" pitchFamily="34" charset="-122"/>
                <a:cs typeface="Roboto Mono Medium" pitchFamily="34" charset="-120"/>
              </a:rPr>
              <a:t>Abdullah AbdalGawad</a:t>
            </a:r>
            <a:endParaRPr lang="en-US" sz="1450" dirty="0"/>
          </a:p>
        </p:txBody>
      </p:sp>
      <p:sp>
        <p:nvSpPr>
          <p:cNvPr id="43" name="Text 36"/>
          <p:cNvSpPr/>
          <p:nvPr/>
        </p:nvSpPr>
        <p:spPr>
          <a:xfrm>
            <a:off x="760095" y="6834113"/>
            <a:ext cx="4051816" cy="238244"/>
          </a:xfrm>
          <a:prstGeom prst="rect">
            <a:avLst/>
          </a:prstGeom>
          <a:noFill/>
          <a:ln/>
        </p:spPr>
        <p:txBody>
          <a:bodyPr wrap="none" lIns="0" tIns="0" rIns="0" bIns="0" rtlCol="0" anchor="t"/>
          <a:lstStyle/>
          <a:p>
            <a:pPr marL="0" indent="0" algn="l">
              <a:lnSpc>
                <a:spcPts val="1850"/>
              </a:lnSpc>
              <a:buNone/>
            </a:pPr>
            <a:r>
              <a:rPr lang="en-US" sz="1150" b="1" dirty="0">
                <a:solidFill>
                  <a:srgbClr val="E5E0DF"/>
                </a:solidFill>
                <a:latin typeface="Roboto" pitchFamily="34" charset="0"/>
                <a:ea typeface="Roboto" pitchFamily="34" charset="-122"/>
                <a:cs typeface="Roboto" pitchFamily="34" charset="-120"/>
              </a:rPr>
              <a:t>Role:</a:t>
            </a:r>
            <a:r>
              <a:rPr lang="en-US" sz="1150" dirty="0">
                <a:solidFill>
                  <a:srgbClr val="E5E0DF"/>
                </a:solidFill>
                <a:latin typeface="Roboto" pitchFamily="34" charset="0"/>
                <a:ea typeface="Roboto" pitchFamily="34" charset="-122"/>
                <a:cs typeface="Roboto" pitchFamily="34" charset="-120"/>
              </a:rPr>
              <a:t> Data Preparation</a:t>
            </a:r>
            <a:endParaRPr lang="en-US" sz="1150" dirty="0"/>
          </a:p>
        </p:txBody>
      </p:sp>
      <p:sp>
        <p:nvSpPr>
          <p:cNvPr id="44" name="Text 37"/>
          <p:cNvSpPr/>
          <p:nvPr/>
        </p:nvSpPr>
        <p:spPr>
          <a:xfrm>
            <a:off x="760095" y="7143675"/>
            <a:ext cx="4051816" cy="2382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5E0DF"/>
                </a:solidFill>
                <a:latin typeface="Roboto" pitchFamily="34" charset="0"/>
                <a:ea typeface="Roboto" pitchFamily="34" charset="-122"/>
                <a:cs typeface="Roboto" pitchFamily="34" charset="-120"/>
              </a:rPr>
              <a:t>dataset handling and formatting</a:t>
            </a:r>
            <a:endParaRPr lang="en-US" sz="1150" dirty="0"/>
          </a:p>
        </p:txBody>
      </p:sp>
      <p:sp>
        <p:nvSpPr>
          <p:cNvPr id="39" name="Shape 32"/>
          <p:cNvSpPr/>
          <p:nvPr/>
        </p:nvSpPr>
        <p:spPr>
          <a:xfrm>
            <a:off x="595908" y="6255931"/>
            <a:ext cx="13438584" cy="60960"/>
          </a:xfrm>
          <a:prstGeom prst="roundRect">
            <a:avLst>
              <a:gd name="adj" fmla="val 36663"/>
            </a:avLst>
          </a:prstGeom>
          <a:solidFill>
            <a:srgbClr val="DCFF50"/>
          </a:solidFill>
          <a:ln/>
        </p:spPr>
        <p:txBody>
          <a:bodyPr/>
          <a:lstStyle/>
          <a:p>
            <a:endParaRPr lang="en-US"/>
          </a:p>
        </p:txBody>
      </p:sp>
      <p:sp>
        <p:nvSpPr>
          <p:cNvPr id="40" name="Shape 33"/>
          <p:cNvSpPr/>
          <p:nvPr/>
        </p:nvSpPr>
        <p:spPr>
          <a:xfrm>
            <a:off x="7091720" y="6004553"/>
            <a:ext cx="446961" cy="446961"/>
          </a:xfrm>
          <a:prstGeom prst="roundRect">
            <a:avLst>
              <a:gd name="adj" fmla="val 204582"/>
            </a:avLst>
          </a:prstGeom>
          <a:solidFill>
            <a:srgbClr val="DCFF50"/>
          </a:solidFill>
          <a:ln/>
        </p:spPr>
        <p:txBody>
          <a:bodyPr/>
          <a:lstStyle/>
          <a:p>
            <a:endParaRPr lang="en-US" dirty="0"/>
          </a:p>
        </p:txBody>
      </p:sp>
      <p:sp>
        <p:nvSpPr>
          <p:cNvPr id="56" name="Text 48"/>
          <p:cNvSpPr/>
          <p:nvPr/>
        </p:nvSpPr>
        <p:spPr>
          <a:xfrm>
            <a:off x="7225663" y="6081609"/>
            <a:ext cx="178713" cy="223480"/>
          </a:xfrm>
          <a:prstGeom prst="rect">
            <a:avLst/>
          </a:prstGeom>
          <a:noFill/>
          <a:ln/>
        </p:spPr>
        <p:txBody>
          <a:bodyPr wrap="none" lIns="0" tIns="0" rIns="0" bIns="0" rtlCol="0" anchor="t"/>
          <a:lstStyle/>
          <a:p>
            <a:pPr marL="0" indent="0" algn="ctr">
              <a:lnSpc>
                <a:spcPts val="2250"/>
              </a:lnSpc>
              <a:buNone/>
            </a:pPr>
            <a:r>
              <a:rPr lang="en-US" sz="1400" b="1" dirty="0">
                <a:solidFill>
                  <a:srgbClr val="000000"/>
                </a:solidFill>
                <a:latin typeface="Roboto Mono Medium" pitchFamily="34" charset="0"/>
                <a:ea typeface="Roboto Mono Medium" pitchFamily="34" charset="-122"/>
                <a:cs typeface="Roboto Mono Medium" pitchFamily="34" charset="-120"/>
              </a:rPr>
              <a:t>7</a:t>
            </a:r>
            <a:endParaRPr lang="en-US" sz="1400" b="1" dirty="0"/>
          </a:p>
        </p:txBody>
      </p:sp>
      <p:sp>
        <p:nvSpPr>
          <p:cNvPr id="55" name="Shape 47"/>
          <p:cNvSpPr/>
          <p:nvPr/>
        </p:nvSpPr>
        <p:spPr>
          <a:xfrm>
            <a:off x="7091720" y="3957399"/>
            <a:ext cx="446961" cy="446961"/>
          </a:xfrm>
          <a:prstGeom prst="roundRect">
            <a:avLst>
              <a:gd name="adj" fmla="val 204582"/>
            </a:avLst>
          </a:prstGeom>
          <a:solidFill>
            <a:srgbClr val="DCFF50"/>
          </a:solidFill>
          <a:ln/>
        </p:spPr>
        <p:txBody>
          <a:bodyPr anchor="ctr"/>
          <a:lstStyle/>
          <a:p>
            <a:pPr algn="ctr"/>
            <a:r>
              <a:rPr lang="en-US" dirty="0">
                <a:latin typeface="Roboto" panose="02000000000000000000" pitchFamily="2" charset="0"/>
                <a:ea typeface="Roboto" panose="02000000000000000000" pitchFamily="2" charset="0"/>
                <a:cs typeface="Roboto" panose="02000000000000000000" pitchFamily="2" charset="0"/>
              </a:rPr>
              <a:t>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04662"/>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The Business Imperative: Mitigating Unplanned Downtime</a:t>
            </a:r>
            <a:endParaRPr lang="en-US" sz="3900" dirty="0"/>
          </a:p>
        </p:txBody>
      </p:sp>
      <p:sp>
        <p:nvSpPr>
          <p:cNvPr id="3" name="Shape 1"/>
          <p:cNvSpPr/>
          <p:nvPr/>
        </p:nvSpPr>
        <p:spPr>
          <a:xfrm>
            <a:off x="793790" y="2741652"/>
            <a:ext cx="4215289" cy="2889766"/>
          </a:xfrm>
          <a:prstGeom prst="roundRect">
            <a:avLst>
              <a:gd name="adj" fmla="val 1030"/>
            </a:avLst>
          </a:prstGeom>
          <a:solidFill>
            <a:srgbClr val="404040"/>
          </a:solidFill>
          <a:ln/>
        </p:spPr>
        <p:txBody>
          <a:bodyPr/>
          <a:lstStyle/>
          <a:p>
            <a:endParaRPr lang="en-US"/>
          </a:p>
        </p:txBody>
      </p:sp>
      <p:sp>
        <p:nvSpPr>
          <p:cNvPr id="4" name="Shape 2"/>
          <p:cNvSpPr/>
          <p:nvPr/>
        </p:nvSpPr>
        <p:spPr>
          <a:xfrm>
            <a:off x="992148" y="2940010"/>
            <a:ext cx="595313" cy="595313"/>
          </a:xfrm>
          <a:prstGeom prst="roundRect">
            <a:avLst>
              <a:gd name="adj" fmla="val 15358451"/>
            </a:avLst>
          </a:prstGeom>
          <a:solidFill>
            <a:srgbClr val="DCFF50"/>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1155859" y="3070146"/>
            <a:ext cx="267891" cy="334923"/>
          </a:xfrm>
          <a:prstGeom prst="rect">
            <a:avLst/>
          </a:prstGeom>
        </p:spPr>
      </p:pic>
      <p:sp>
        <p:nvSpPr>
          <p:cNvPr id="6" name="Text 3"/>
          <p:cNvSpPr/>
          <p:nvPr/>
        </p:nvSpPr>
        <p:spPr>
          <a:xfrm>
            <a:off x="992148" y="3733681"/>
            <a:ext cx="3274338" cy="310158"/>
          </a:xfrm>
          <a:prstGeom prst="rect">
            <a:avLst/>
          </a:prstGeom>
          <a:noFill/>
          <a:ln/>
        </p:spPr>
        <p:txBody>
          <a:bodyPr wrap="non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Increased Repair Costs</a:t>
            </a:r>
            <a:endParaRPr lang="en-US" sz="1950" dirty="0"/>
          </a:p>
        </p:txBody>
      </p:sp>
      <p:sp>
        <p:nvSpPr>
          <p:cNvPr id="7" name="Text 4"/>
          <p:cNvSpPr/>
          <p:nvPr/>
        </p:nvSpPr>
        <p:spPr>
          <a:xfrm>
            <a:off x="992148" y="4162901"/>
            <a:ext cx="3818573"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Unexpected machine failures lead to costly emergency repairs and component replacements, often at premium prices due to urgency.</a:t>
            </a:r>
            <a:endParaRPr lang="en-US" sz="1550" dirty="0"/>
          </a:p>
        </p:txBody>
      </p:sp>
      <p:sp>
        <p:nvSpPr>
          <p:cNvPr id="8" name="Shape 5"/>
          <p:cNvSpPr/>
          <p:nvPr/>
        </p:nvSpPr>
        <p:spPr>
          <a:xfrm>
            <a:off x="5207437" y="2741652"/>
            <a:ext cx="4215408" cy="2889766"/>
          </a:xfrm>
          <a:prstGeom prst="roundRect">
            <a:avLst>
              <a:gd name="adj" fmla="val 1030"/>
            </a:avLst>
          </a:prstGeom>
          <a:solidFill>
            <a:srgbClr val="404040"/>
          </a:solidFill>
          <a:ln/>
        </p:spPr>
        <p:txBody>
          <a:bodyPr/>
          <a:lstStyle/>
          <a:p>
            <a:endParaRPr lang="en-US"/>
          </a:p>
        </p:txBody>
      </p:sp>
      <p:sp>
        <p:nvSpPr>
          <p:cNvPr id="9" name="Shape 6"/>
          <p:cNvSpPr/>
          <p:nvPr/>
        </p:nvSpPr>
        <p:spPr>
          <a:xfrm>
            <a:off x="5405795" y="2940010"/>
            <a:ext cx="595313" cy="595313"/>
          </a:xfrm>
          <a:prstGeom prst="roundRect">
            <a:avLst>
              <a:gd name="adj" fmla="val 15358451"/>
            </a:avLst>
          </a:prstGeom>
          <a:solidFill>
            <a:srgbClr val="DCFF50"/>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5569506" y="3070146"/>
            <a:ext cx="267891" cy="334923"/>
          </a:xfrm>
          <a:prstGeom prst="rect">
            <a:avLst/>
          </a:prstGeom>
        </p:spPr>
      </p:pic>
      <p:sp>
        <p:nvSpPr>
          <p:cNvPr id="11" name="Text 7"/>
          <p:cNvSpPr/>
          <p:nvPr/>
        </p:nvSpPr>
        <p:spPr>
          <a:xfrm>
            <a:off x="5405795" y="3733681"/>
            <a:ext cx="3274338" cy="310158"/>
          </a:xfrm>
          <a:prstGeom prst="rect">
            <a:avLst/>
          </a:prstGeom>
          <a:noFill/>
          <a:ln/>
        </p:spPr>
        <p:txBody>
          <a:bodyPr wrap="non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Production Disruptions</a:t>
            </a:r>
            <a:endParaRPr lang="en-US" sz="1950" dirty="0"/>
          </a:p>
        </p:txBody>
      </p:sp>
      <p:sp>
        <p:nvSpPr>
          <p:cNvPr id="12" name="Text 8"/>
          <p:cNvSpPr/>
          <p:nvPr/>
        </p:nvSpPr>
        <p:spPr>
          <a:xfrm>
            <a:off x="5405795" y="4162901"/>
            <a:ext cx="3818692" cy="95261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Breakdowns halt production lines, causing delays, missed deadlines, and potential loss of customer trust and revenue.</a:t>
            </a:r>
            <a:endParaRPr lang="en-US" sz="1550" dirty="0"/>
          </a:p>
        </p:txBody>
      </p:sp>
      <p:sp>
        <p:nvSpPr>
          <p:cNvPr id="13" name="Shape 9"/>
          <p:cNvSpPr/>
          <p:nvPr/>
        </p:nvSpPr>
        <p:spPr>
          <a:xfrm>
            <a:off x="9621203" y="2741652"/>
            <a:ext cx="4215289" cy="2889766"/>
          </a:xfrm>
          <a:prstGeom prst="roundRect">
            <a:avLst>
              <a:gd name="adj" fmla="val 1030"/>
            </a:avLst>
          </a:prstGeom>
          <a:solidFill>
            <a:srgbClr val="404040"/>
          </a:solidFill>
          <a:ln/>
        </p:spPr>
        <p:txBody>
          <a:bodyPr/>
          <a:lstStyle/>
          <a:p>
            <a:endParaRPr lang="en-US"/>
          </a:p>
        </p:txBody>
      </p:sp>
      <p:sp>
        <p:nvSpPr>
          <p:cNvPr id="14" name="Shape 10"/>
          <p:cNvSpPr/>
          <p:nvPr/>
        </p:nvSpPr>
        <p:spPr>
          <a:xfrm>
            <a:off x="9819561" y="2940010"/>
            <a:ext cx="595313" cy="595313"/>
          </a:xfrm>
          <a:prstGeom prst="roundRect">
            <a:avLst>
              <a:gd name="adj" fmla="val 15358451"/>
            </a:avLst>
          </a:prstGeom>
          <a:solidFill>
            <a:srgbClr val="DCFF50"/>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9983272" y="3070146"/>
            <a:ext cx="267891" cy="334923"/>
          </a:xfrm>
          <a:prstGeom prst="rect">
            <a:avLst/>
          </a:prstGeom>
        </p:spPr>
      </p:pic>
      <p:sp>
        <p:nvSpPr>
          <p:cNvPr id="16" name="Text 11"/>
          <p:cNvSpPr/>
          <p:nvPr/>
        </p:nvSpPr>
        <p:spPr>
          <a:xfrm>
            <a:off x="9819561" y="3733681"/>
            <a:ext cx="3125510" cy="310158"/>
          </a:xfrm>
          <a:prstGeom prst="rect">
            <a:avLst/>
          </a:prstGeom>
          <a:noFill/>
          <a:ln/>
        </p:spPr>
        <p:txBody>
          <a:bodyPr wrap="non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Logistical Challenges</a:t>
            </a:r>
            <a:endParaRPr lang="en-US" sz="1950" dirty="0"/>
          </a:p>
        </p:txBody>
      </p:sp>
      <p:sp>
        <p:nvSpPr>
          <p:cNvPr id="17" name="Text 12"/>
          <p:cNvSpPr/>
          <p:nvPr/>
        </p:nvSpPr>
        <p:spPr>
          <a:xfrm>
            <a:off x="9819561" y="4162901"/>
            <a:ext cx="3818573" cy="95261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Disruptions extend to supply chains and logistics, impacting delivery schedules and overall operational flow.</a:t>
            </a:r>
            <a:endParaRPr lang="en-US" sz="1550" dirty="0"/>
          </a:p>
        </p:txBody>
      </p:sp>
      <p:sp>
        <p:nvSpPr>
          <p:cNvPr id="18" name="Text 13"/>
          <p:cNvSpPr/>
          <p:nvPr/>
        </p:nvSpPr>
        <p:spPr>
          <a:xfrm>
            <a:off x="793790" y="5854660"/>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Unplanned equipment downtime is a primary driver of operational inefficiency and significant financial loss in industries reliant on heavy machinery. Each unexpected failure introduces cascading negative impacts, from costly emergency repairs to severe disruptions in production schedules and logistics. This project was initiated as a direct, data-driven response to this critical business challenge, aiming to shift the maintenance paradigm from reactive repair to proactive, predictive intervention.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38532" y="438983"/>
            <a:ext cx="13172361" cy="498872"/>
          </a:xfrm>
          <a:prstGeom prst="rect">
            <a:avLst/>
          </a:prstGeom>
          <a:noFill/>
          <a:ln/>
        </p:spPr>
        <p:txBody>
          <a:bodyPr wrap="none" lIns="0" tIns="0" rIns="0" bIns="0" rtlCol="0" anchor="t"/>
          <a:lstStyle/>
          <a:p>
            <a:pPr marL="0" indent="0" algn="l">
              <a:lnSpc>
                <a:spcPts val="3900"/>
              </a:lnSpc>
              <a:buNone/>
            </a:pPr>
            <a:r>
              <a:rPr lang="en-US" sz="3100" dirty="0">
                <a:solidFill>
                  <a:srgbClr val="FFFFFF"/>
                </a:solidFill>
                <a:latin typeface="Roboto Mono Medium" pitchFamily="34" charset="0"/>
                <a:ea typeface="Roboto Mono Medium" pitchFamily="34" charset="-122"/>
                <a:cs typeface="Roboto Mono Medium" pitchFamily="34" charset="-120"/>
              </a:rPr>
              <a:t>Problem Statement: Shifting from Reactive to Predictive</a:t>
            </a:r>
            <a:endParaRPr lang="en-US" sz="3100" dirty="0"/>
          </a:p>
        </p:txBody>
      </p:sp>
      <p:sp>
        <p:nvSpPr>
          <p:cNvPr id="3" name="Text 1"/>
          <p:cNvSpPr/>
          <p:nvPr/>
        </p:nvSpPr>
        <p:spPr>
          <a:xfrm>
            <a:off x="638532" y="1320879"/>
            <a:ext cx="6482001" cy="1532334"/>
          </a:xfrm>
          <a:prstGeom prst="rect">
            <a:avLst/>
          </a:prstGeom>
          <a:noFill/>
          <a:ln/>
        </p:spPr>
        <p:txBody>
          <a:bodyPr wrap="square" lIns="0" tIns="0" rIns="0" bIns="0" rtlCol="0" anchor="t"/>
          <a:lstStyle/>
          <a:p>
            <a:pPr marL="0" indent="0" algn="l">
              <a:lnSpc>
                <a:spcPts val="2000"/>
              </a:lnSpc>
              <a:buNone/>
            </a:pPr>
            <a:r>
              <a:rPr lang="en-US" sz="1250" dirty="0">
                <a:solidFill>
                  <a:srgbClr val="E5E0DF"/>
                </a:solidFill>
                <a:latin typeface="Roboto" pitchFamily="34" charset="0"/>
                <a:ea typeface="Roboto" pitchFamily="34" charset="-122"/>
                <a:cs typeface="Roboto" pitchFamily="34" charset="-120"/>
              </a:rPr>
              <a:t>The core business challenge was articulated by the operations and engineering division, which identified the dual financial and operational impact of unexpected machine failures. These events simultaneously "increase repair costs and cause disruptions in production and logistics." The absence of a reliable forecasting mechanism meant that maintenance was often performed only after a breakdown, incurring maximum cost and operational disruption.</a:t>
            </a:r>
            <a:endParaRPr lang="en-US" sz="1250" dirty="0"/>
          </a:p>
        </p:txBody>
      </p:sp>
      <p:pic>
        <p:nvPicPr>
          <p:cNvPr id="4" name="Image 0" descr="preencoded.png"/>
          <p:cNvPicPr>
            <a:picLocks noChangeAspect="1"/>
          </p:cNvPicPr>
          <p:nvPr/>
        </p:nvPicPr>
        <p:blipFill>
          <a:blip r:embed="rId3"/>
          <a:stretch>
            <a:fillRect/>
          </a:stretch>
        </p:blipFill>
        <p:spPr>
          <a:xfrm>
            <a:off x="638532" y="3032760"/>
            <a:ext cx="6482001" cy="4320183"/>
          </a:xfrm>
          <a:prstGeom prst="rect">
            <a:avLst/>
          </a:prstGeom>
        </p:spPr>
      </p:pic>
      <p:sp>
        <p:nvSpPr>
          <p:cNvPr id="5" name="Text 2"/>
          <p:cNvSpPr/>
          <p:nvPr/>
        </p:nvSpPr>
        <p:spPr>
          <a:xfrm>
            <a:off x="7517487" y="1320879"/>
            <a:ext cx="6482001" cy="1276945"/>
          </a:xfrm>
          <a:prstGeom prst="rect">
            <a:avLst/>
          </a:prstGeom>
          <a:noFill/>
          <a:ln/>
        </p:spPr>
        <p:txBody>
          <a:bodyPr wrap="square" lIns="0" tIns="0" rIns="0" bIns="0" rtlCol="0" anchor="t"/>
          <a:lstStyle/>
          <a:p>
            <a:pPr marL="0" indent="0" algn="l">
              <a:lnSpc>
                <a:spcPts val="2000"/>
              </a:lnSpc>
              <a:buNone/>
            </a:pPr>
            <a:r>
              <a:rPr lang="en-US" sz="1250" dirty="0">
                <a:solidFill>
                  <a:srgbClr val="E5E0DF"/>
                </a:solidFill>
                <a:latin typeface="Roboto" pitchFamily="34" charset="0"/>
                <a:ea typeface="Roboto" pitchFamily="34" charset="-122"/>
                <a:cs typeface="Roboto" pitchFamily="34" charset="-120"/>
              </a:rPr>
              <a:t>This project aims to address the critical need for a predictive maintenance tool. By forecasting equipment health, we can enable maintenance teams to take proactive action, preventing costly failures and ensuring smoother operations. The goal is to move beyond traditional reactive maintenance, where repairs occur only after a breakdown, to a system that anticipates issues before they arise.</a:t>
            </a:r>
            <a:endParaRPr lang="en-US" sz="1250" dirty="0"/>
          </a:p>
        </p:txBody>
      </p:sp>
      <p:pic>
        <p:nvPicPr>
          <p:cNvPr id="6" name="Image 1" descr="preencoded.png"/>
          <p:cNvPicPr>
            <a:picLocks noChangeAspect="1"/>
          </p:cNvPicPr>
          <p:nvPr/>
        </p:nvPicPr>
        <p:blipFill>
          <a:blip r:embed="rId4"/>
          <a:stretch>
            <a:fillRect/>
          </a:stretch>
        </p:blipFill>
        <p:spPr>
          <a:xfrm>
            <a:off x="7517487" y="2777371"/>
            <a:ext cx="6482001" cy="486144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84421"/>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Project Objective: Empowering Proactive Maintenance</a:t>
            </a:r>
            <a:endParaRPr lang="en-US" sz="3900" dirty="0"/>
          </a:p>
        </p:txBody>
      </p:sp>
      <p:sp>
        <p:nvSpPr>
          <p:cNvPr id="3" name="Text 1"/>
          <p:cNvSpPr/>
          <p:nvPr/>
        </p:nvSpPr>
        <p:spPr>
          <a:xfrm>
            <a:off x="793790" y="272141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The ML Team was tasked with developing a predictive maintenance tool to address this problem. The central goal was to create a machine learning model capable of forecasting equipment health and providing actionable warnings.</a:t>
            </a:r>
            <a:endParaRPr lang="en-US" sz="1550" dirty="0"/>
          </a:p>
        </p:txBody>
      </p:sp>
      <p:sp>
        <p:nvSpPr>
          <p:cNvPr id="4" name="Shape 2"/>
          <p:cNvSpPr/>
          <p:nvPr/>
        </p:nvSpPr>
        <p:spPr>
          <a:xfrm>
            <a:off x="793790" y="3877389"/>
            <a:ext cx="4215289" cy="2409349"/>
          </a:xfrm>
          <a:prstGeom prst="roundRect">
            <a:avLst>
              <a:gd name="adj" fmla="val 4554"/>
            </a:avLst>
          </a:prstGeom>
          <a:solidFill>
            <a:srgbClr val="212121"/>
          </a:solidFill>
          <a:ln/>
        </p:spPr>
        <p:txBody>
          <a:bodyPr/>
          <a:lstStyle/>
          <a:p>
            <a:endParaRPr lang="en-US"/>
          </a:p>
        </p:txBody>
      </p:sp>
      <p:sp>
        <p:nvSpPr>
          <p:cNvPr id="5" name="Shape 3"/>
          <p:cNvSpPr/>
          <p:nvPr/>
        </p:nvSpPr>
        <p:spPr>
          <a:xfrm>
            <a:off x="793790" y="3854529"/>
            <a:ext cx="4215289" cy="91440"/>
          </a:xfrm>
          <a:prstGeom prst="roundRect">
            <a:avLst>
              <a:gd name="adj" fmla="val 32558"/>
            </a:avLst>
          </a:prstGeom>
          <a:solidFill>
            <a:srgbClr val="DCFF50"/>
          </a:solidFill>
          <a:ln/>
        </p:spPr>
        <p:txBody>
          <a:bodyPr/>
          <a:lstStyle/>
          <a:p>
            <a:endParaRPr lang="en-US"/>
          </a:p>
        </p:txBody>
      </p:sp>
      <p:sp>
        <p:nvSpPr>
          <p:cNvPr id="6" name="Shape 4"/>
          <p:cNvSpPr/>
          <p:nvPr/>
        </p:nvSpPr>
        <p:spPr>
          <a:xfrm>
            <a:off x="2603778" y="3579733"/>
            <a:ext cx="595313" cy="595313"/>
          </a:xfrm>
          <a:prstGeom prst="roundRect">
            <a:avLst>
              <a:gd name="adj" fmla="val 153600"/>
            </a:avLst>
          </a:prstGeom>
          <a:solidFill>
            <a:srgbClr val="DCFF50"/>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2782372" y="3728561"/>
            <a:ext cx="238125" cy="297656"/>
          </a:xfrm>
          <a:prstGeom prst="rect">
            <a:avLst/>
          </a:prstGeom>
        </p:spPr>
      </p:pic>
      <p:sp>
        <p:nvSpPr>
          <p:cNvPr id="8" name="Text 5"/>
          <p:cNvSpPr/>
          <p:nvPr/>
        </p:nvSpPr>
        <p:spPr>
          <a:xfrm>
            <a:off x="1015008" y="4373523"/>
            <a:ext cx="3772853" cy="620316"/>
          </a:xfrm>
          <a:prstGeom prst="rect">
            <a:avLst/>
          </a:prstGeom>
          <a:noFill/>
          <a:ln/>
        </p:spPr>
        <p:txBody>
          <a:bodyPr wrap="squar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Estimate Health Score or RUL</a:t>
            </a:r>
            <a:endParaRPr lang="en-US" sz="1950" dirty="0"/>
          </a:p>
        </p:txBody>
      </p:sp>
      <p:sp>
        <p:nvSpPr>
          <p:cNvPr id="9" name="Text 6"/>
          <p:cNvSpPr/>
          <p:nvPr/>
        </p:nvSpPr>
        <p:spPr>
          <a:xfrm>
            <a:off x="1015008" y="5112901"/>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Develop a model to estimate a machine’s health score or its Remaining Useful Life (RUL).</a:t>
            </a:r>
            <a:endParaRPr lang="en-US" sz="1550" dirty="0"/>
          </a:p>
        </p:txBody>
      </p:sp>
      <p:sp>
        <p:nvSpPr>
          <p:cNvPr id="10" name="Shape 7"/>
          <p:cNvSpPr/>
          <p:nvPr/>
        </p:nvSpPr>
        <p:spPr>
          <a:xfrm>
            <a:off x="5207437" y="3877389"/>
            <a:ext cx="4215408" cy="2409349"/>
          </a:xfrm>
          <a:prstGeom prst="roundRect">
            <a:avLst>
              <a:gd name="adj" fmla="val 4554"/>
            </a:avLst>
          </a:prstGeom>
          <a:solidFill>
            <a:srgbClr val="212121"/>
          </a:solidFill>
          <a:ln/>
        </p:spPr>
        <p:txBody>
          <a:bodyPr/>
          <a:lstStyle/>
          <a:p>
            <a:endParaRPr lang="en-US"/>
          </a:p>
        </p:txBody>
      </p:sp>
      <p:sp>
        <p:nvSpPr>
          <p:cNvPr id="11" name="Shape 8"/>
          <p:cNvSpPr/>
          <p:nvPr/>
        </p:nvSpPr>
        <p:spPr>
          <a:xfrm>
            <a:off x="5207437" y="3854529"/>
            <a:ext cx="4215408" cy="91440"/>
          </a:xfrm>
          <a:prstGeom prst="roundRect">
            <a:avLst>
              <a:gd name="adj" fmla="val 32558"/>
            </a:avLst>
          </a:prstGeom>
          <a:solidFill>
            <a:srgbClr val="DCFF50"/>
          </a:solidFill>
          <a:ln/>
        </p:spPr>
        <p:txBody>
          <a:bodyPr/>
          <a:lstStyle/>
          <a:p>
            <a:endParaRPr lang="en-US"/>
          </a:p>
        </p:txBody>
      </p:sp>
      <p:sp>
        <p:nvSpPr>
          <p:cNvPr id="12" name="Shape 9"/>
          <p:cNvSpPr/>
          <p:nvPr/>
        </p:nvSpPr>
        <p:spPr>
          <a:xfrm>
            <a:off x="7017425" y="3579733"/>
            <a:ext cx="595313" cy="595313"/>
          </a:xfrm>
          <a:prstGeom prst="roundRect">
            <a:avLst>
              <a:gd name="adj" fmla="val 153600"/>
            </a:avLst>
          </a:prstGeom>
          <a:solidFill>
            <a:srgbClr val="DCFF50"/>
          </a:solidFill>
          <a:ln/>
        </p:spPr>
        <p:txBody>
          <a:bodyPr/>
          <a:lstStyle/>
          <a:p>
            <a:endParaRPr lang="en-US"/>
          </a:p>
        </p:txBody>
      </p:sp>
      <p:pic>
        <p:nvPicPr>
          <p:cNvPr id="13" name="Image 1" descr="preencoded.png"/>
          <p:cNvPicPr>
            <a:picLocks noChangeAspect="1"/>
          </p:cNvPicPr>
          <p:nvPr/>
        </p:nvPicPr>
        <p:blipFill>
          <a:blip r:embed="rId4"/>
          <a:stretch>
            <a:fillRect/>
          </a:stretch>
        </p:blipFill>
        <p:spPr>
          <a:xfrm>
            <a:off x="7196018" y="3728561"/>
            <a:ext cx="238125" cy="297656"/>
          </a:xfrm>
          <a:prstGeom prst="rect">
            <a:avLst/>
          </a:prstGeom>
        </p:spPr>
      </p:pic>
      <p:sp>
        <p:nvSpPr>
          <p:cNvPr id="14" name="Text 10"/>
          <p:cNvSpPr/>
          <p:nvPr/>
        </p:nvSpPr>
        <p:spPr>
          <a:xfrm>
            <a:off x="5428655" y="4373523"/>
            <a:ext cx="3772972" cy="620316"/>
          </a:xfrm>
          <a:prstGeom prst="rect">
            <a:avLst/>
          </a:prstGeom>
          <a:noFill/>
          <a:ln/>
        </p:spPr>
        <p:txBody>
          <a:bodyPr wrap="squar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Flag Impending Failure Risk</a:t>
            </a:r>
            <a:endParaRPr lang="en-US" sz="1950" dirty="0"/>
          </a:p>
        </p:txBody>
      </p:sp>
      <p:sp>
        <p:nvSpPr>
          <p:cNvPr id="15" name="Text 11"/>
          <p:cNvSpPr/>
          <p:nvPr/>
        </p:nvSpPr>
        <p:spPr>
          <a:xfrm>
            <a:off x="5428655" y="5112901"/>
            <a:ext cx="3772972" cy="95261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Clearly identify and flag any impending failure risks to allow for timely intervention.</a:t>
            </a:r>
            <a:endParaRPr lang="en-US" sz="1550" dirty="0"/>
          </a:p>
        </p:txBody>
      </p:sp>
      <p:sp>
        <p:nvSpPr>
          <p:cNvPr id="16" name="Shape 12"/>
          <p:cNvSpPr/>
          <p:nvPr/>
        </p:nvSpPr>
        <p:spPr>
          <a:xfrm>
            <a:off x="9621203" y="3877389"/>
            <a:ext cx="4215289" cy="2409349"/>
          </a:xfrm>
          <a:prstGeom prst="roundRect">
            <a:avLst>
              <a:gd name="adj" fmla="val 4554"/>
            </a:avLst>
          </a:prstGeom>
          <a:solidFill>
            <a:srgbClr val="212121"/>
          </a:solidFill>
          <a:ln/>
        </p:spPr>
        <p:txBody>
          <a:bodyPr/>
          <a:lstStyle/>
          <a:p>
            <a:endParaRPr lang="en-US"/>
          </a:p>
        </p:txBody>
      </p:sp>
      <p:sp>
        <p:nvSpPr>
          <p:cNvPr id="17" name="Shape 13"/>
          <p:cNvSpPr/>
          <p:nvPr/>
        </p:nvSpPr>
        <p:spPr>
          <a:xfrm>
            <a:off x="9621203" y="3854529"/>
            <a:ext cx="4215289" cy="91440"/>
          </a:xfrm>
          <a:prstGeom prst="roundRect">
            <a:avLst>
              <a:gd name="adj" fmla="val 32558"/>
            </a:avLst>
          </a:prstGeom>
          <a:solidFill>
            <a:srgbClr val="DCFF50"/>
          </a:solidFill>
          <a:ln/>
        </p:spPr>
        <p:txBody>
          <a:bodyPr/>
          <a:lstStyle/>
          <a:p>
            <a:endParaRPr lang="en-US"/>
          </a:p>
        </p:txBody>
      </p:sp>
      <p:sp>
        <p:nvSpPr>
          <p:cNvPr id="18" name="Shape 14"/>
          <p:cNvSpPr/>
          <p:nvPr/>
        </p:nvSpPr>
        <p:spPr>
          <a:xfrm>
            <a:off x="11431191" y="3579733"/>
            <a:ext cx="595313" cy="595313"/>
          </a:xfrm>
          <a:prstGeom prst="roundRect">
            <a:avLst>
              <a:gd name="adj" fmla="val 153600"/>
            </a:avLst>
          </a:prstGeom>
          <a:solidFill>
            <a:srgbClr val="DCFF50"/>
          </a:solidFill>
          <a:ln/>
        </p:spPr>
        <p:txBody>
          <a:bodyPr/>
          <a:lstStyle/>
          <a:p>
            <a:endParaRPr lang="en-US"/>
          </a:p>
        </p:txBody>
      </p:sp>
      <p:pic>
        <p:nvPicPr>
          <p:cNvPr id="19" name="Image 2" descr="preencoded.png"/>
          <p:cNvPicPr>
            <a:picLocks noChangeAspect="1"/>
          </p:cNvPicPr>
          <p:nvPr/>
        </p:nvPicPr>
        <p:blipFill>
          <a:blip r:embed="rId5"/>
          <a:stretch>
            <a:fillRect/>
          </a:stretch>
        </p:blipFill>
        <p:spPr>
          <a:xfrm>
            <a:off x="11609784" y="3728561"/>
            <a:ext cx="238125" cy="297656"/>
          </a:xfrm>
          <a:prstGeom prst="rect">
            <a:avLst/>
          </a:prstGeom>
        </p:spPr>
      </p:pic>
      <p:sp>
        <p:nvSpPr>
          <p:cNvPr id="20" name="Text 15"/>
          <p:cNvSpPr/>
          <p:nvPr/>
        </p:nvSpPr>
        <p:spPr>
          <a:xfrm>
            <a:off x="9842421" y="4373523"/>
            <a:ext cx="3772853" cy="620316"/>
          </a:xfrm>
          <a:prstGeom prst="rect">
            <a:avLst/>
          </a:prstGeom>
          <a:noFill/>
          <a:ln/>
        </p:spPr>
        <p:txBody>
          <a:bodyPr wrap="squar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Deployable Lightweight Frontend</a:t>
            </a:r>
            <a:endParaRPr lang="en-US" sz="1950" dirty="0"/>
          </a:p>
        </p:txBody>
      </p:sp>
      <p:sp>
        <p:nvSpPr>
          <p:cNvPr id="21" name="Text 16"/>
          <p:cNvSpPr/>
          <p:nvPr/>
        </p:nvSpPr>
        <p:spPr>
          <a:xfrm>
            <a:off x="9842421" y="5112901"/>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Ensure the system is deployable through a lightweight frontend for accessible use by engineers and operations staff.</a:t>
            </a:r>
            <a:endParaRPr lang="en-US" sz="1550" dirty="0"/>
          </a:p>
        </p:txBody>
      </p:sp>
      <p:sp>
        <p:nvSpPr>
          <p:cNvPr id="22" name="Text 17"/>
          <p:cNvSpPr/>
          <p:nvPr/>
        </p:nvSpPr>
        <p:spPr>
          <a:xfrm>
            <a:off x="793790" y="650998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This report details the technical methodology employed to build a solution that meets these objectives, from data preparation to the dual-strategy modeling approach.</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0093" y="629245"/>
            <a:ext cx="7663815" cy="1156335"/>
          </a:xfrm>
          <a:prstGeom prst="rect">
            <a:avLst/>
          </a:prstGeom>
          <a:noFill/>
          <a:ln/>
        </p:spPr>
        <p:txBody>
          <a:bodyPr wrap="square" lIns="0" tIns="0" rIns="0" bIns="0" rtlCol="0" anchor="t"/>
          <a:lstStyle/>
          <a:p>
            <a:pPr marL="0" indent="0" algn="l">
              <a:lnSpc>
                <a:spcPts val="4550"/>
              </a:lnSpc>
              <a:buNone/>
            </a:pPr>
            <a:r>
              <a:rPr lang="en-US" sz="3600" dirty="0">
                <a:solidFill>
                  <a:srgbClr val="FFFFFF"/>
                </a:solidFill>
                <a:latin typeface="Roboto Mono Medium" pitchFamily="34" charset="0"/>
                <a:ea typeface="Roboto Mono Medium" pitchFamily="34" charset="-122"/>
                <a:cs typeface="Roboto Mono Medium" pitchFamily="34" charset="-120"/>
              </a:rPr>
              <a:t>Technical Methodology: Data-Driven Insights</a:t>
            </a:r>
            <a:endParaRPr lang="en-US" sz="3600" dirty="0"/>
          </a:p>
        </p:txBody>
      </p:sp>
      <p:sp>
        <p:nvSpPr>
          <p:cNvPr id="4" name="Text 1"/>
          <p:cNvSpPr/>
          <p:nvPr/>
        </p:nvSpPr>
        <p:spPr>
          <a:xfrm>
            <a:off x="740093" y="2063115"/>
            <a:ext cx="7663815" cy="887968"/>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Roboto" pitchFamily="34" charset="0"/>
                <a:ea typeface="Roboto" pitchFamily="34" charset="-122"/>
                <a:cs typeface="Roboto" pitchFamily="34" charset="-120"/>
              </a:rPr>
              <a:t>A successful predictive model is not merely an algorithm; it is a comprehensive system built on robust data and meticulous analysis. Our approach involved leveraging historical sensor and operational time-series data to develop a sophisticated machine learning model.</a:t>
            </a:r>
            <a:endParaRPr lang="en-US" sz="1450" dirty="0"/>
          </a:p>
        </p:txBody>
      </p:sp>
      <p:pic>
        <p:nvPicPr>
          <p:cNvPr id="5" name="Image 1" descr="preencoded.png"/>
          <p:cNvPicPr>
            <a:picLocks noChangeAspect="1"/>
          </p:cNvPicPr>
          <p:nvPr/>
        </p:nvPicPr>
        <p:blipFill>
          <a:blip r:embed="rId4"/>
          <a:stretch>
            <a:fillRect/>
          </a:stretch>
        </p:blipFill>
        <p:spPr>
          <a:xfrm>
            <a:off x="740093" y="3159204"/>
            <a:ext cx="925116" cy="1110258"/>
          </a:xfrm>
          <a:prstGeom prst="rect">
            <a:avLst/>
          </a:prstGeom>
        </p:spPr>
      </p:pic>
      <p:sp>
        <p:nvSpPr>
          <p:cNvPr id="6" name="Text 2"/>
          <p:cNvSpPr/>
          <p:nvPr/>
        </p:nvSpPr>
        <p:spPr>
          <a:xfrm>
            <a:off x="1850231" y="3344228"/>
            <a:ext cx="2313027" cy="289084"/>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Data Acquisition</a:t>
            </a:r>
            <a:endParaRPr lang="en-US" sz="1800" dirty="0"/>
          </a:p>
        </p:txBody>
      </p:sp>
      <p:sp>
        <p:nvSpPr>
          <p:cNvPr id="7" name="Text 3"/>
          <p:cNvSpPr/>
          <p:nvPr/>
        </p:nvSpPr>
        <p:spPr>
          <a:xfrm>
            <a:off x="1850231" y="3744278"/>
            <a:ext cx="6553676" cy="295989"/>
          </a:xfrm>
          <a:prstGeom prst="rect">
            <a:avLst/>
          </a:prstGeom>
          <a:noFill/>
          <a:ln/>
        </p:spPr>
        <p:txBody>
          <a:bodyPr wrap="none" lIns="0" tIns="0" rIns="0" bIns="0" rtlCol="0" anchor="t"/>
          <a:lstStyle/>
          <a:p>
            <a:pPr marL="0" indent="0" algn="l">
              <a:lnSpc>
                <a:spcPts val="2300"/>
              </a:lnSpc>
              <a:buNone/>
            </a:pPr>
            <a:r>
              <a:rPr lang="en-US" sz="1450" dirty="0">
                <a:solidFill>
                  <a:srgbClr val="E5E0DF"/>
                </a:solidFill>
                <a:latin typeface="Roboto" pitchFamily="34" charset="0"/>
                <a:ea typeface="Roboto" pitchFamily="34" charset="-122"/>
                <a:cs typeface="Roboto" pitchFamily="34" charset="-120"/>
              </a:rPr>
              <a:t>Gathering relevant historical sensor and operational time-series data.</a:t>
            </a:r>
            <a:endParaRPr lang="en-US" sz="1450" dirty="0"/>
          </a:p>
        </p:txBody>
      </p:sp>
      <p:pic>
        <p:nvPicPr>
          <p:cNvPr id="8" name="Image 2" descr="preencoded.png"/>
          <p:cNvPicPr>
            <a:picLocks noChangeAspect="1"/>
          </p:cNvPicPr>
          <p:nvPr/>
        </p:nvPicPr>
        <p:blipFill>
          <a:blip r:embed="rId5"/>
          <a:stretch>
            <a:fillRect/>
          </a:stretch>
        </p:blipFill>
        <p:spPr>
          <a:xfrm>
            <a:off x="740093" y="4269462"/>
            <a:ext cx="925116" cy="1110258"/>
          </a:xfrm>
          <a:prstGeom prst="rect">
            <a:avLst/>
          </a:prstGeom>
        </p:spPr>
      </p:pic>
      <p:sp>
        <p:nvSpPr>
          <p:cNvPr id="9" name="Text 4"/>
          <p:cNvSpPr/>
          <p:nvPr/>
        </p:nvSpPr>
        <p:spPr>
          <a:xfrm>
            <a:off x="1850231" y="4454485"/>
            <a:ext cx="2497693" cy="289084"/>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Data Preprocessing</a:t>
            </a:r>
            <a:endParaRPr lang="en-US" sz="1800" dirty="0"/>
          </a:p>
        </p:txBody>
      </p:sp>
      <p:sp>
        <p:nvSpPr>
          <p:cNvPr id="10" name="Text 5"/>
          <p:cNvSpPr/>
          <p:nvPr/>
        </p:nvSpPr>
        <p:spPr>
          <a:xfrm>
            <a:off x="1850231" y="4854535"/>
            <a:ext cx="6553676" cy="295989"/>
          </a:xfrm>
          <a:prstGeom prst="rect">
            <a:avLst/>
          </a:prstGeom>
          <a:noFill/>
          <a:ln/>
        </p:spPr>
        <p:txBody>
          <a:bodyPr wrap="none" lIns="0" tIns="0" rIns="0" bIns="0" rtlCol="0" anchor="t"/>
          <a:lstStyle/>
          <a:p>
            <a:pPr marL="0" indent="0" algn="l">
              <a:lnSpc>
                <a:spcPts val="2300"/>
              </a:lnSpc>
              <a:buNone/>
            </a:pPr>
            <a:r>
              <a:rPr lang="en-US" sz="1450" dirty="0">
                <a:solidFill>
                  <a:srgbClr val="E5E0DF"/>
                </a:solidFill>
                <a:latin typeface="Roboto" pitchFamily="34" charset="0"/>
                <a:ea typeface="Roboto" pitchFamily="34" charset="-122"/>
                <a:cs typeface="Roboto" pitchFamily="34" charset="-120"/>
              </a:rPr>
              <a:t>Cleaning, transforming, and preparing data for model training.</a:t>
            </a:r>
            <a:endParaRPr lang="en-US" sz="1450" dirty="0"/>
          </a:p>
        </p:txBody>
      </p:sp>
      <p:pic>
        <p:nvPicPr>
          <p:cNvPr id="11" name="Image 3" descr="preencoded.png"/>
          <p:cNvPicPr>
            <a:picLocks noChangeAspect="1"/>
          </p:cNvPicPr>
          <p:nvPr/>
        </p:nvPicPr>
        <p:blipFill>
          <a:blip r:embed="rId6"/>
          <a:stretch>
            <a:fillRect/>
          </a:stretch>
        </p:blipFill>
        <p:spPr>
          <a:xfrm>
            <a:off x="740093" y="5379720"/>
            <a:ext cx="925116" cy="1110258"/>
          </a:xfrm>
          <a:prstGeom prst="rect">
            <a:avLst/>
          </a:prstGeom>
        </p:spPr>
      </p:pic>
      <p:sp>
        <p:nvSpPr>
          <p:cNvPr id="12" name="Text 6"/>
          <p:cNvSpPr/>
          <p:nvPr/>
        </p:nvSpPr>
        <p:spPr>
          <a:xfrm>
            <a:off x="1850231" y="5564743"/>
            <a:ext cx="2358866" cy="289084"/>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Model Development</a:t>
            </a:r>
            <a:endParaRPr lang="en-US" sz="1800" dirty="0"/>
          </a:p>
        </p:txBody>
      </p:sp>
      <p:sp>
        <p:nvSpPr>
          <p:cNvPr id="13" name="Text 7"/>
          <p:cNvSpPr/>
          <p:nvPr/>
        </p:nvSpPr>
        <p:spPr>
          <a:xfrm>
            <a:off x="1850231" y="5964793"/>
            <a:ext cx="6553676" cy="295989"/>
          </a:xfrm>
          <a:prstGeom prst="rect">
            <a:avLst/>
          </a:prstGeom>
          <a:noFill/>
          <a:ln/>
        </p:spPr>
        <p:txBody>
          <a:bodyPr wrap="none" lIns="0" tIns="0" rIns="0" bIns="0" rtlCol="0" anchor="t"/>
          <a:lstStyle/>
          <a:p>
            <a:pPr marL="0" indent="0" algn="l">
              <a:lnSpc>
                <a:spcPts val="2300"/>
              </a:lnSpc>
              <a:buNone/>
            </a:pPr>
            <a:r>
              <a:rPr lang="en-US" sz="1450" dirty="0">
                <a:solidFill>
                  <a:srgbClr val="E5E0DF"/>
                </a:solidFill>
                <a:latin typeface="Roboto" pitchFamily="34" charset="0"/>
                <a:ea typeface="Roboto" pitchFamily="34" charset="-122"/>
                <a:cs typeface="Roboto" pitchFamily="34" charset="-120"/>
              </a:rPr>
              <a:t>Building and training machine learning and deep learning models.</a:t>
            </a:r>
            <a:endParaRPr lang="en-US" sz="1450" dirty="0"/>
          </a:p>
        </p:txBody>
      </p:sp>
      <p:pic>
        <p:nvPicPr>
          <p:cNvPr id="14" name="Image 4" descr="preencoded.png"/>
          <p:cNvPicPr>
            <a:picLocks noChangeAspect="1"/>
          </p:cNvPicPr>
          <p:nvPr/>
        </p:nvPicPr>
        <p:blipFill>
          <a:blip r:embed="rId7"/>
          <a:stretch>
            <a:fillRect/>
          </a:stretch>
        </p:blipFill>
        <p:spPr>
          <a:xfrm>
            <a:off x="740093" y="6489978"/>
            <a:ext cx="925116" cy="1110258"/>
          </a:xfrm>
          <a:prstGeom prst="rect">
            <a:avLst/>
          </a:prstGeom>
        </p:spPr>
      </p:pic>
      <p:sp>
        <p:nvSpPr>
          <p:cNvPr id="15" name="Text 8"/>
          <p:cNvSpPr/>
          <p:nvPr/>
        </p:nvSpPr>
        <p:spPr>
          <a:xfrm>
            <a:off x="1850231" y="6675001"/>
            <a:ext cx="3191351" cy="289084"/>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Roboto Mono Medium" pitchFamily="34" charset="0"/>
                <a:ea typeface="Roboto Mono Medium" pitchFamily="34" charset="-122"/>
                <a:cs typeface="Roboto Mono Medium" pitchFamily="34" charset="-120"/>
              </a:rPr>
              <a:t>Evaluation &amp; Deployment</a:t>
            </a:r>
            <a:endParaRPr lang="en-US" sz="1800" dirty="0"/>
          </a:p>
        </p:txBody>
      </p:sp>
      <p:sp>
        <p:nvSpPr>
          <p:cNvPr id="16" name="Text 9"/>
          <p:cNvSpPr/>
          <p:nvPr/>
        </p:nvSpPr>
        <p:spPr>
          <a:xfrm>
            <a:off x="1850231" y="7075051"/>
            <a:ext cx="6553676" cy="295989"/>
          </a:xfrm>
          <a:prstGeom prst="rect">
            <a:avLst/>
          </a:prstGeom>
          <a:noFill/>
          <a:ln/>
        </p:spPr>
        <p:txBody>
          <a:bodyPr wrap="none" lIns="0" tIns="0" rIns="0" bIns="0" rtlCol="0" anchor="t"/>
          <a:lstStyle/>
          <a:p>
            <a:pPr marL="0" indent="0" algn="l">
              <a:lnSpc>
                <a:spcPts val="2300"/>
              </a:lnSpc>
              <a:buNone/>
            </a:pPr>
            <a:r>
              <a:rPr lang="en-US" sz="1450" dirty="0">
                <a:solidFill>
                  <a:srgbClr val="E5E0DF"/>
                </a:solidFill>
                <a:latin typeface="Roboto" pitchFamily="34" charset="0"/>
                <a:ea typeface="Roboto" pitchFamily="34" charset="-122"/>
                <a:cs typeface="Roboto" pitchFamily="34" charset="-120"/>
              </a:rPr>
              <a:t>Assessing model performance and integrating into a user-friendly interface.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1644" y="530543"/>
            <a:ext cx="10706695" cy="602813"/>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Roboto Mono Medium" pitchFamily="34" charset="0"/>
                <a:ea typeface="Roboto Mono Medium" pitchFamily="34" charset="-122"/>
                <a:cs typeface="Roboto Mono Medium" pitchFamily="34" charset="-120"/>
              </a:rPr>
              <a:t>Data Foundation: NASA C-MAPSS Dataset</a:t>
            </a:r>
            <a:endParaRPr lang="en-US" sz="3750" dirty="0"/>
          </a:p>
        </p:txBody>
      </p:sp>
      <p:sp>
        <p:nvSpPr>
          <p:cNvPr id="3" name="Text 1"/>
          <p:cNvSpPr/>
          <p:nvPr/>
        </p:nvSpPr>
        <p:spPr>
          <a:xfrm>
            <a:off x="771644" y="1519118"/>
            <a:ext cx="13087112" cy="925830"/>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Our predictive maintenance solution is built upon the robust NASA C-MAPSS (Commercial Modular Aero-Propulsion System Simulation) FD001 dataset, a widely recognized benchmark for prognostics and health management. This dataset provides a rich source of time-series data from turbofan engines, simulating various operational conditions and degradation patterns.</a:t>
            </a:r>
            <a:endParaRPr lang="en-US" sz="1500" dirty="0"/>
          </a:p>
        </p:txBody>
      </p:sp>
      <p:pic>
        <p:nvPicPr>
          <p:cNvPr id="4" name="Image 0" descr="preencoded.png"/>
          <p:cNvPicPr>
            <a:picLocks noChangeAspect="1"/>
          </p:cNvPicPr>
          <p:nvPr/>
        </p:nvPicPr>
        <p:blipFill>
          <a:blip r:embed="rId3"/>
          <a:stretch>
            <a:fillRect/>
          </a:stretch>
        </p:blipFill>
        <p:spPr>
          <a:xfrm>
            <a:off x="771644" y="2879050"/>
            <a:ext cx="6308288" cy="3548301"/>
          </a:xfrm>
          <a:prstGeom prst="rect">
            <a:avLst/>
          </a:prstGeom>
        </p:spPr>
      </p:pic>
      <p:sp>
        <p:nvSpPr>
          <p:cNvPr id="5" name="Shape 2"/>
          <p:cNvSpPr/>
          <p:nvPr/>
        </p:nvSpPr>
        <p:spPr>
          <a:xfrm>
            <a:off x="7558088" y="2981444"/>
            <a:ext cx="96441" cy="96441"/>
          </a:xfrm>
          <a:prstGeom prst="roundRect">
            <a:avLst>
              <a:gd name="adj" fmla="val 474072"/>
            </a:avLst>
          </a:prstGeom>
          <a:solidFill>
            <a:srgbClr val="DCFF50"/>
          </a:solidFill>
          <a:ln/>
        </p:spPr>
        <p:txBody>
          <a:bodyPr/>
          <a:lstStyle/>
          <a:p>
            <a:endParaRPr lang="en-US"/>
          </a:p>
        </p:txBody>
      </p:sp>
      <p:sp>
        <p:nvSpPr>
          <p:cNvPr id="6" name="Text 3"/>
          <p:cNvSpPr/>
          <p:nvPr/>
        </p:nvSpPr>
        <p:spPr>
          <a:xfrm>
            <a:off x="7847409" y="2879050"/>
            <a:ext cx="5206127" cy="301466"/>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Dataset: NASA C-MAPSS (FD001 subset)</a:t>
            </a:r>
            <a:endParaRPr lang="en-US" sz="1850" dirty="0"/>
          </a:p>
        </p:txBody>
      </p:sp>
      <p:sp>
        <p:nvSpPr>
          <p:cNvPr id="7" name="Text 4"/>
          <p:cNvSpPr/>
          <p:nvPr/>
        </p:nvSpPr>
        <p:spPr>
          <a:xfrm>
            <a:off x="7847409" y="3373398"/>
            <a:ext cx="6018967" cy="30861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A standard dataset for Remaining Useful Life (RUL) prediction.</a:t>
            </a:r>
            <a:endParaRPr lang="en-US" sz="1500" dirty="0"/>
          </a:p>
        </p:txBody>
      </p:sp>
      <p:sp>
        <p:nvSpPr>
          <p:cNvPr id="8" name="Shape 5"/>
          <p:cNvSpPr/>
          <p:nvPr/>
        </p:nvSpPr>
        <p:spPr>
          <a:xfrm>
            <a:off x="7558088" y="4170164"/>
            <a:ext cx="96441" cy="96441"/>
          </a:xfrm>
          <a:prstGeom prst="roundRect">
            <a:avLst>
              <a:gd name="adj" fmla="val 474072"/>
            </a:avLst>
          </a:prstGeom>
          <a:solidFill>
            <a:srgbClr val="DCFF50"/>
          </a:solidFill>
          <a:ln/>
        </p:spPr>
        <p:txBody>
          <a:bodyPr/>
          <a:lstStyle/>
          <a:p>
            <a:endParaRPr lang="en-US"/>
          </a:p>
        </p:txBody>
      </p:sp>
      <p:sp>
        <p:nvSpPr>
          <p:cNvPr id="9" name="Text 6"/>
          <p:cNvSpPr/>
          <p:nvPr/>
        </p:nvSpPr>
        <p:spPr>
          <a:xfrm>
            <a:off x="7847409" y="4067770"/>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Expected Files</a:t>
            </a:r>
            <a:endParaRPr lang="en-US" sz="1850" dirty="0"/>
          </a:p>
        </p:txBody>
      </p:sp>
      <p:sp>
        <p:nvSpPr>
          <p:cNvPr id="10" name="Text 7"/>
          <p:cNvSpPr/>
          <p:nvPr/>
        </p:nvSpPr>
        <p:spPr>
          <a:xfrm>
            <a:off x="7847409" y="4562118"/>
            <a:ext cx="6018967" cy="632460"/>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highlight>
                  <a:srgbClr val="2E2E2E"/>
                </a:highlight>
                <a:latin typeface="Consolas" pitchFamily="34" charset="0"/>
                <a:ea typeface="Consolas" pitchFamily="34" charset="-122"/>
                <a:cs typeface="Consolas" pitchFamily="34" charset="-120"/>
              </a:rPr>
              <a:t>train_FD001.txt</a:t>
            </a:r>
            <a:r>
              <a:rPr lang="en-US" sz="1500" dirty="0">
                <a:solidFill>
                  <a:srgbClr val="E5E0DF"/>
                </a:solidFill>
                <a:latin typeface="Roboto" pitchFamily="34" charset="0"/>
                <a:ea typeface="Roboto" pitchFamily="34" charset="-122"/>
                <a:cs typeface="Roboto" pitchFamily="34" charset="-120"/>
              </a:rPr>
              <a:t>, </a:t>
            </a:r>
            <a:r>
              <a:rPr lang="en-US" sz="1500" dirty="0">
                <a:solidFill>
                  <a:srgbClr val="E5E0DF"/>
                </a:solidFill>
                <a:highlight>
                  <a:srgbClr val="2E2E2E"/>
                </a:highlight>
                <a:latin typeface="Consolas" pitchFamily="34" charset="0"/>
                <a:ea typeface="Consolas" pitchFamily="34" charset="-122"/>
                <a:cs typeface="Consolas" pitchFamily="34" charset="-120"/>
              </a:rPr>
              <a:t>test_FD001.txt</a:t>
            </a:r>
            <a:r>
              <a:rPr lang="en-US" sz="1500" dirty="0">
                <a:solidFill>
                  <a:srgbClr val="E5E0DF"/>
                </a:solidFill>
                <a:latin typeface="Roboto" pitchFamily="34" charset="0"/>
                <a:ea typeface="Roboto" pitchFamily="34" charset="-122"/>
                <a:cs typeface="Roboto" pitchFamily="34" charset="-120"/>
              </a:rPr>
              <a:t>, </a:t>
            </a:r>
            <a:r>
              <a:rPr lang="en-US" sz="1500" dirty="0">
                <a:solidFill>
                  <a:srgbClr val="E5E0DF"/>
                </a:solidFill>
                <a:highlight>
                  <a:srgbClr val="2E2E2E"/>
                </a:highlight>
                <a:latin typeface="Consolas" pitchFamily="34" charset="0"/>
                <a:ea typeface="Consolas" pitchFamily="34" charset="-122"/>
                <a:cs typeface="Consolas" pitchFamily="34" charset="-120"/>
              </a:rPr>
              <a:t>RUL_FD001.txt</a:t>
            </a:r>
            <a:r>
              <a:rPr lang="en-US" sz="1500" dirty="0">
                <a:solidFill>
                  <a:srgbClr val="E5E0DF"/>
                </a:solidFill>
                <a:latin typeface="Roboto" pitchFamily="34" charset="0"/>
                <a:ea typeface="Roboto" pitchFamily="34" charset="-122"/>
                <a:cs typeface="Roboto" pitchFamily="34" charset="-120"/>
              </a:rPr>
              <a:t> (within a </a:t>
            </a:r>
            <a:r>
              <a:rPr lang="en-US" sz="1500" dirty="0">
                <a:solidFill>
                  <a:srgbClr val="E5E0DF"/>
                </a:solidFill>
                <a:highlight>
                  <a:srgbClr val="2E2E2E"/>
                </a:highlight>
                <a:latin typeface="Consolas" pitchFamily="34" charset="0"/>
                <a:ea typeface="Consolas" pitchFamily="34" charset="-122"/>
                <a:cs typeface="Consolas" pitchFamily="34" charset="-120"/>
              </a:rPr>
              <a:t>CMaps</a:t>
            </a:r>
            <a:r>
              <a:rPr lang="en-US" sz="1500" dirty="0">
                <a:solidFill>
                  <a:srgbClr val="E5E0DF"/>
                </a:solidFill>
                <a:latin typeface="Roboto" pitchFamily="34" charset="0"/>
                <a:ea typeface="Roboto" pitchFamily="34" charset="-122"/>
                <a:cs typeface="Roboto" pitchFamily="34" charset="-120"/>
              </a:rPr>
              <a:t> folder).</a:t>
            </a:r>
            <a:endParaRPr lang="en-US" sz="1500" dirty="0"/>
          </a:p>
        </p:txBody>
      </p:sp>
      <p:sp>
        <p:nvSpPr>
          <p:cNvPr id="11" name="Shape 8"/>
          <p:cNvSpPr/>
          <p:nvPr/>
        </p:nvSpPr>
        <p:spPr>
          <a:xfrm>
            <a:off x="7558088" y="5682734"/>
            <a:ext cx="96441" cy="96441"/>
          </a:xfrm>
          <a:prstGeom prst="roundRect">
            <a:avLst>
              <a:gd name="adj" fmla="val 474072"/>
            </a:avLst>
          </a:prstGeom>
          <a:solidFill>
            <a:srgbClr val="DCFF50"/>
          </a:solidFill>
          <a:ln/>
        </p:spPr>
        <p:txBody>
          <a:bodyPr/>
          <a:lstStyle/>
          <a:p>
            <a:endParaRPr lang="en-US"/>
          </a:p>
        </p:txBody>
      </p:sp>
      <p:sp>
        <p:nvSpPr>
          <p:cNvPr id="12" name="Text 9"/>
          <p:cNvSpPr/>
          <p:nvPr/>
        </p:nvSpPr>
        <p:spPr>
          <a:xfrm>
            <a:off x="7847409" y="5580340"/>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Key Columns</a:t>
            </a:r>
            <a:endParaRPr lang="en-US" sz="1850" dirty="0"/>
          </a:p>
        </p:txBody>
      </p:sp>
      <p:sp>
        <p:nvSpPr>
          <p:cNvPr id="13" name="Text 10"/>
          <p:cNvSpPr/>
          <p:nvPr/>
        </p:nvSpPr>
        <p:spPr>
          <a:xfrm>
            <a:off x="7847409" y="6074688"/>
            <a:ext cx="6018967" cy="32385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highlight>
                  <a:srgbClr val="2E2E2E"/>
                </a:highlight>
                <a:latin typeface="Consolas" pitchFamily="34" charset="0"/>
                <a:ea typeface="Consolas" pitchFamily="34" charset="-122"/>
                <a:cs typeface="Consolas" pitchFamily="34" charset="-120"/>
              </a:rPr>
              <a:t>engine_id</a:t>
            </a:r>
            <a:r>
              <a:rPr lang="en-US" sz="1500" dirty="0">
                <a:solidFill>
                  <a:srgbClr val="E5E0DF"/>
                </a:solidFill>
                <a:latin typeface="Roboto" pitchFamily="34" charset="0"/>
                <a:ea typeface="Roboto" pitchFamily="34" charset="-122"/>
                <a:cs typeface="Roboto" pitchFamily="34" charset="-120"/>
              </a:rPr>
              <a:t>, </a:t>
            </a:r>
            <a:r>
              <a:rPr lang="en-US" sz="1500" dirty="0">
                <a:solidFill>
                  <a:srgbClr val="E5E0DF"/>
                </a:solidFill>
                <a:highlight>
                  <a:srgbClr val="2E2E2E"/>
                </a:highlight>
                <a:latin typeface="Consolas" pitchFamily="34" charset="0"/>
                <a:ea typeface="Consolas" pitchFamily="34" charset="-122"/>
                <a:cs typeface="Consolas" pitchFamily="34" charset="-120"/>
              </a:rPr>
              <a:t>time_in_cycles</a:t>
            </a:r>
            <a:r>
              <a:rPr lang="en-US" sz="1500" dirty="0">
                <a:solidFill>
                  <a:srgbClr val="E5E0DF"/>
                </a:solidFill>
                <a:latin typeface="Roboto" pitchFamily="34" charset="0"/>
                <a:ea typeface="Roboto" pitchFamily="34" charset="-122"/>
                <a:cs typeface="Roboto" pitchFamily="34" charset="-120"/>
              </a:rPr>
              <a:t>, </a:t>
            </a:r>
            <a:r>
              <a:rPr lang="en-US" sz="1500" dirty="0">
                <a:solidFill>
                  <a:srgbClr val="E5E0DF"/>
                </a:solidFill>
                <a:highlight>
                  <a:srgbClr val="2E2E2E"/>
                </a:highlight>
                <a:latin typeface="Consolas" pitchFamily="34" charset="0"/>
                <a:ea typeface="Consolas" pitchFamily="34" charset="-122"/>
                <a:cs typeface="Consolas" pitchFamily="34" charset="-120"/>
              </a:rPr>
              <a:t>op_setting_1..3</a:t>
            </a:r>
            <a:r>
              <a:rPr lang="en-US" sz="1500" dirty="0">
                <a:solidFill>
                  <a:srgbClr val="E5E0DF"/>
                </a:solidFill>
                <a:latin typeface="Roboto" pitchFamily="34" charset="0"/>
                <a:ea typeface="Roboto" pitchFamily="34" charset="-122"/>
                <a:cs typeface="Roboto" pitchFamily="34" charset="-120"/>
              </a:rPr>
              <a:t>, </a:t>
            </a:r>
            <a:r>
              <a:rPr lang="en-US" sz="1500" dirty="0">
                <a:solidFill>
                  <a:srgbClr val="E5E0DF"/>
                </a:solidFill>
                <a:highlight>
                  <a:srgbClr val="2E2E2E"/>
                </a:highlight>
                <a:latin typeface="Consolas" pitchFamily="34" charset="0"/>
                <a:ea typeface="Consolas" pitchFamily="34" charset="-122"/>
                <a:cs typeface="Consolas" pitchFamily="34" charset="-120"/>
              </a:rPr>
              <a:t>sensor_1..sensor_21</a:t>
            </a:r>
            <a:r>
              <a:rPr lang="en-US" sz="1500" dirty="0">
                <a:solidFill>
                  <a:srgbClr val="E5E0DF"/>
                </a:solidFill>
                <a:latin typeface="Roboto" pitchFamily="34" charset="0"/>
                <a:ea typeface="Roboto" pitchFamily="34" charset="-122"/>
                <a:cs typeface="Roboto" pitchFamily="34" charset="-120"/>
              </a:rPr>
              <a:t>.</a:t>
            </a:r>
            <a:endParaRPr lang="en-US" sz="1500" dirty="0"/>
          </a:p>
        </p:txBody>
      </p:sp>
      <p:sp>
        <p:nvSpPr>
          <p:cNvPr id="14" name="Text 11"/>
          <p:cNvSpPr/>
          <p:nvPr/>
        </p:nvSpPr>
        <p:spPr>
          <a:xfrm>
            <a:off x="7558088" y="6615589"/>
            <a:ext cx="6308288" cy="925830"/>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The dataset's detailed sensor readings and operational settings allow for a comprehensive analysis of engine degradation, crucial for accurate RUL estimation.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7240" y="534352"/>
            <a:ext cx="11077575" cy="607338"/>
          </a:xfrm>
          <a:prstGeom prst="rect">
            <a:avLst/>
          </a:prstGeom>
          <a:noFill/>
          <a:ln/>
        </p:spPr>
        <p:txBody>
          <a:bodyPr wrap="none" lIns="0" tIns="0" rIns="0" bIns="0" rtlCol="0" anchor="t"/>
          <a:lstStyle/>
          <a:p>
            <a:pPr marL="0" indent="0" algn="l">
              <a:lnSpc>
                <a:spcPts val="4750"/>
              </a:lnSpc>
              <a:buNone/>
            </a:pPr>
            <a:r>
              <a:rPr lang="en-US" sz="3800" dirty="0">
                <a:solidFill>
                  <a:srgbClr val="FFFFFF"/>
                </a:solidFill>
                <a:latin typeface="Roboto Mono Medium" pitchFamily="34" charset="0"/>
                <a:ea typeface="Roboto Mono Medium" pitchFamily="34" charset="-122"/>
                <a:cs typeface="Roboto Mono Medium" pitchFamily="34" charset="-120"/>
              </a:rPr>
              <a:t>Data Preparation &amp; Feature Engineering</a:t>
            </a:r>
            <a:endParaRPr lang="en-US" sz="3800" dirty="0"/>
          </a:p>
        </p:txBody>
      </p:sp>
      <p:sp>
        <p:nvSpPr>
          <p:cNvPr id="3" name="Text 1"/>
          <p:cNvSpPr/>
          <p:nvPr/>
        </p:nvSpPr>
        <p:spPr>
          <a:xfrm>
            <a:off x="777240" y="1530310"/>
            <a:ext cx="13075920" cy="621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The initial phase of the project focused on meticulous data preparation and insightful feature engineering, laying the groundwork for effective model training.</a:t>
            </a:r>
            <a:endParaRPr lang="en-US" sz="1500" dirty="0"/>
          </a:p>
        </p:txBody>
      </p:sp>
      <p:sp>
        <p:nvSpPr>
          <p:cNvPr id="4" name="Shape 2"/>
          <p:cNvSpPr/>
          <p:nvPr/>
        </p:nvSpPr>
        <p:spPr>
          <a:xfrm>
            <a:off x="7303770" y="2370653"/>
            <a:ext cx="22860" cy="4797266"/>
          </a:xfrm>
          <a:prstGeom prst="roundRect">
            <a:avLst>
              <a:gd name="adj" fmla="val 127517"/>
            </a:avLst>
          </a:prstGeom>
          <a:solidFill>
            <a:srgbClr val="595959"/>
          </a:solidFill>
          <a:ln/>
        </p:spPr>
        <p:txBody>
          <a:bodyPr/>
          <a:lstStyle/>
          <a:p>
            <a:endParaRPr lang="en-US"/>
          </a:p>
        </p:txBody>
      </p:sp>
      <p:sp>
        <p:nvSpPr>
          <p:cNvPr id="5" name="Shape 3"/>
          <p:cNvSpPr/>
          <p:nvPr/>
        </p:nvSpPr>
        <p:spPr>
          <a:xfrm>
            <a:off x="6536531" y="2577822"/>
            <a:ext cx="582930" cy="22860"/>
          </a:xfrm>
          <a:prstGeom prst="roundRect">
            <a:avLst>
              <a:gd name="adj" fmla="val 127517"/>
            </a:avLst>
          </a:prstGeom>
          <a:solidFill>
            <a:srgbClr val="595959"/>
          </a:solidFill>
          <a:ln/>
        </p:spPr>
        <p:txBody>
          <a:bodyPr/>
          <a:lstStyle/>
          <a:p>
            <a:endParaRPr lang="en-US"/>
          </a:p>
        </p:txBody>
      </p:sp>
      <p:sp>
        <p:nvSpPr>
          <p:cNvPr id="6" name="Shape 4"/>
          <p:cNvSpPr/>
          <p:nvPr/>
        </p:nvSpPr>
        <p:spPr>
          <a:xfrm>
            <a:off x="7096601" y="2370653"/>
            <a:ext cx="437198" cy="437198"/>
          </a:xfrm>
          <a:prstGeom prst="roundRect">
            <a:avLst>
              <a:gd name="adj" fmla="val 6668"/>
            </a:avLst>
          </a:prstGeom>
          <a:solidFill>
            <a:srgbClr val="404040"/>
          </a:solidFill>
          <a:ln/>
        </p:spPr>
        <p:txBody>
          <a:bodyPr/>
          <a:lstStyle/>
          <a:p>
            <a:endParaRPr lang="en-US"/>
          </a:p>
        </p:txBody>
      </p:sp>
      <p:sp>
        <p:nvSpPr>
          <p:cNvPr id="7" name="Text 5"/>
          <p:cNvSpPr/>
          <p:nvPr/>
        </p:nvSpPr>
        <p:spPr>
          <a:xfrm>
            <a:off x="7169468" y="2407087"/>
            <a:ext cx="291465" cy="364331"/>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Roboto Mono Medium" pitchFamily="34" charset="0"/>
                <a:ea typeface="Roboto Mono Medium" pitchFamily="34" charset="-122"/>
                <a:cs typeface="Roboto Mono Medium" pitchFamily="34" charset="-120"/>
              </a:rPr>
              <a:t>1</a:t>
            </a:r>
            <a:endParaRPr lang="en-US" sz="2250" dirty="0"/>
          </a:p>
        </p:txBody>
      </p:sp>
      <p:sp>
        <p:nvSpPr>
          <p:cNvPr id="8" name="Text 6"/>
          <p:cNvSpPr/>
          <p:nvPr/>
        </p:nvSpPr>
        <p:spPr>
          <a:xfrm>
            <a:off x="2701409" y="2437448"/>
            <a:ext cx="3642122" cy="303609"/>
          </a:xfrm>
          <a:prstGeom prst="rect">
            <a:avLst/>
          </a:prstGeom>
          <a:noFill/>
          <a:ln/>
        </p:spPr>
        <p:txBody>
          <a:bodyPr wrap="none" lIns="0" tIns="0" rIns="0" bIns="0" rtlCol="0" anchor="t"/>
          <a:lstStyle/>
          <a:p>
            <a:pPr marL="0" indent="0" algn="r">
              <a:lnSpc>
                <a:spcPts val="2350"/>
              </a:lnSpc>
              <a:buNone/>
            </a:pPr>
            <a:r>
              <a:rPr lang="en-US" sz="1900" dirty="0">
                <a:solidFill>
                  <a:srgbClr val="E5E0DF"/>
                </a:solidFill>
                <a:latin typeface="Roboto Mono Medium" pitchFamily="34" charset="0"/>
                <a:ea typeface="Roboto Mono Medium" pitchFamily="34" charset="-122"/>
                <a:cs typeface="Roboto Mono Medium" pitchFamily="34" charset="-120"/>
              </a:rPr>
              <a:t>Data Loading &amp; Validation</a:t>
            </a:r>
            <a:endParaRPr lang="en-US" sz="1900" dirty="0"/>
          </a:p>
        </p:txBody>
      </p:sp>
      <p:sp>
        <p:nvSpPr>
          <p:cNvPr id="9" name="Text 7"/>
          <p:cNvSpPr/>
          <p:nvPr/>
        </p:nvSpPr>
        <p:spPr>
          <a:xfrm>
            <a:off x="777240" y="2857619"/>
            <a:ext cx="5566291" cy="621744"/>
          </a:xfrm>
          <a:prstGeom prst="rect">
            <a:avLst/>
          </a:prstGeom>
          <a:noFill/>
          <a:ln/>
        </p:spPr>
        <p:txBody>
          <a:bodyPr wrap="square" lIns="0" tIns="0" rIns="0" bIns="0" rtlCol="0" anchor="t"/>
          <a:lstStyle/>
          <a:p>
            <a:pPr marL="0" indent="0" algn="r">
              <a:lnSpc>
                <a:spcPts val="2400"/>
              </a:lnSpc>
              <a:buNone/>
            </a:pPr>
            <a:r>
              <a:rPr lang="en-US" sz="1500" dirty="0">
                <a:solidFill>
                  <a:srgbClr val="E5E0DF"/>
                </a:solidFill>
                <a:latin typeface="Roboto" pitchFamily="34" charset="0"/>
                <a:ea typeface="Roboto" pitchFamily="34" charset="-122"/>
                <a:cs typeface="Roboto" pitchFamily="34" charset="-120"/>
              </a:rPr>
              <a:t>Loaded training, test, and RUL files from the C-MAPSS FD001 dataset, defining column names and verifying file paths.</a:t>
            </a:r>
            <a:endParaRPr lang="en-US" sz="1500" dirty="0"/>
          </a:p>
        </p:txBody>
      </p:sp>
      <p:sp>
        <p:nvSpPr>
          <p:cNvPr id="10" name="Shape 8"/>
          <p:cNvSpPr/>
          <p:nvPr/>
        </p:nvSpPr>
        <p:spPr>
          <a:xfrm>
            <a:off x="7510939" y="3743682"/>
            <a:ext cx="582930" cy="22860"/>
          </a:xfrm>
          <a:prstGeom prst="roundRect">
            <a:avLst>
              <a:gd name="adj" fmla="val 127517"/>
            </a:avLst>
          </a:prstGeom>
          <a:solidFill>
            <a:srgbClr val="595959"/>
          </a:solidFill>
          <a:ln/>
        </p:spPr>
        <p:txBody>
          <a:bodyPr/>
          <a:lstStyle/>
          <a:p>
            <a:endParaRPr lang="en-US"/>
          </a:p>
        </p:txBody>
      </p:sp>
      <p:sp>
        <p:nvSpPr>
          <p:cNvPr id="11" name="Shape 9"/>
          <p:cNvSpPr/>
          <p:nvPr/>
        </p:nvSpPr>
        <p:spPr>
          <a:xfrm>
            <a:off x="7096601" y="3536513"/>
            <a:ext cx="437198" cy="437198"/>
          </a:xfrm>
          <a:prstGeom prst="roundRect">
            <a:avLst>
              <a:gd name="adj" fmla="val 6668"/>
            </a:avLst>
          </a:prstGeom>
          <a:solidFill>
            <a:srgbClr val="404040"/>
          </a:solidFill>
          <a:ln/>
        </p:spPr>
        <p:txBody>
          <a:bodyPr/>
          <a:lstStyle/>
          <a:p>
            <a:endParaRPr lang="en-US"/>
          </a:p>
        </p:txBody>
      </p:sp>
      <p:sp>
        <p:nvSpPr>
          <p:cNvPr id="12" name="Text 10"/>
          <p:cNvSpPr/>
          <p:nvPr/>
        </p:nvSpPr>
        <p:spPr>
          <a:xfrm>
            <a:off x="7169468" y="3572947"/>
            <a:ext cx="291465" cy="364331"/>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Roboto Mono Medium" pitchFamily="34" charset="0"/>
                <a:ea typeface="Roboto Mono Medium" pitchFamily="34" charset="-122"/>
                <a:cs typeface="Roboto Mono Medium" pitchFamily="34" charset="-120"/>
              </a:rPr>
              <a:t>2</a:t>
            </a:r>
            <a:endParaRPr lang="en-US" sz="2250" dirty="0"/>
          </a:p>
        </p:txBody>
      </p:sp>
      <p:sp>
        <p:nvSpPr>
          <p:cNvPr id="13" name="Text 11"/>
          <p:cNvSpPr/>
          <p:nvPr/>
        </p:nvSpPr>
        <p:spPr>
          <a:xfrm>
            <a:off x="8286869" y="3603308"/>
            <a:ext cx="2429113" cy="303609"/>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Roboto Mono Medium" pitchFamily="34" charset="0"/>
                <a:ea typeface="Roboto Mono Medium" pitchFamily="34" charset="-122"/>
                <a:cs typeface="Roboto Mono Medium" pitchFamily="34" charset="-120"/>
              </a:rPr>
              <a:t>Column Filtering</a:t>
            </a:r>
            <a:endParaRPr lang="en-US" sz="1900" dirty="0"/>
          </a:p>
        </p:txBody>
      </p:sp>
      <p:sp>
        <p:nvSpPr>
          <p:cNvPr id="14" name="Text 12"/>
          <p:cNvSpPr/>
          <p:nvPr/>
        </p:nvSpPr>
        <p:spPr>
          <a:xfrm>
            <a:off x="8286869" y="4023479"/>
            <a:ext cx="5566291" cy="621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Dropped constant-value columns (those with a single unique value) to reduce noise and improve model efficiency.</a:t>
            </a:r>
            <a:endParaRPr lang="en-US" sz="1500" dirty="0"/>
          </a:p>
        </p:txBody>
      </p:sp>
      <p:sp>
        <p:nvSpPr>
          <p:cNvPr id="15" name="Shape 13"/>
          <p:cNvSpPr/>
          <p:nvPr/>
        </p:nvSpPr>
        <p:spPr>
          <a:xfrm>
            <a:off x="6536531" y="4748689"/>
            <a:ext cx="582930" cy="22860"/>
          </a:xfrm>
          <a:prstGeom prst="roundRect">
            <a:avLst>
              <a:gd name="adj" fmla="val 127517"/>
            </a:avLst>
          </a:prstGeom>
          <a:solidFill>
            <a:srgbClr val="595959"/>
          </a:solidFill>
          <a:ln/>
        </p:spPr>
        <p:txBody>
          <a:bodyPr/>
          <a:lstStyle/>
          <a:p>
            <a:endParaRPr lang="en-US"/>
          </a:p>
        </p:txBody>
      </p:sp>
      <p:sp>
        <p:nvSpPr>
          <p:cNvPr id="16" name="Shape 14"/>
          <p:cNvSpPr/>
          <p:nvPr/>
        </p:nvSpPr>
        <p:spPr>
          <a:xfrm>
            <a:off x="7096601" y="4541520"/>
            <a:ext cx="437198" cy="437198"/>
          </a:xfrm>
          <a:prstGeom prst="roundRect">
            <a:avLst>
              <a:gd name="adj" fmla="val 6668"/>
            </a:avLst>
          </a:prstGeom>
          <a:solidFill>
            <a:srgbClr val="404040"/>
          </a:solidFill>
          <a:ln/>
        </p:spPr>
        <p:txBody>
          <a:bodyPr/>
          <a:lstStyle/>
          <a:p>
            <a:endParaRPr lang="en-US"/>
          </a:p>
        </p:txBody>
      </p:sp>
      <p:sp>
        <p:nvSpPr>
          <p:cNvPr id="17" name="Text 15"/>
          <p:cNvSpPr/>
          <p:nvPr/>
        </p:nvSpPr>
        <p:spPr>
          <a:xfrm>
            <a:off x="7169468" y="4577953"/>
            <a:ext cx="291465" cy="364331"/>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Roboto Mono Medium" pitchFamily="34" charset="0"/>
                <a:ea typeface="Roboto Mono Medium" pitchFamily="34" charset="-122"/>
                <a:cs typeface="Roboto Mono Medium" pitchFamily="34" charset="-120"/>
              </a:rPr>
              <a:t>3</a:t>
            </a:r>
            <a:endParaRPr lang="en-US" sz="2250" dirty="0"/>
          </a:p>
        </p:txBody>
      </p:sp>
      <p:sp>
        <p:nvSpPr>
          <p:cNvPr id="18" name="Text 16"/>
          <p:cNvSpPr/>
          <p:nvPr/>
        </p:nvSpPr>
        <p:spPr>
          <a:xfrm>
            <a:off x="2701409" y="4608314"/>
            <a:ext cx="3642122" cy="303609"/>
          </a:xfrm>
          <a:prstGeom prst="rect">
            <a:avLst/>
          </a:prstGeom>
          <a:noFill/>
          <a:ln/>
        </p:spPr>
        <p:txBody>
          <a:bodyPr wrap="none" lIns="0" tIns="0" rIns="0" bIns="0" rtlCol="0" anchor="t"/>
          <a:lstStyle/>
          <a:p>
            <a:pPr marL="0" indent="0" algn="r">
              <a:lnSpc>
                <a:spcPts val="2350"/>
              </a:lnSpc>
              <a:buNone/>
            </a:pPr>
            <a:r>
              <a:rPr lang="en-US" sz="1900" dirty="0">
                <a:solidFill>
                  <a:srgbClr val="E5E0DF"/>
                </a:solidFill>
                <a:latin typeface="Roboto Mono Medium" pitchFamily="34" charset="0"/>
                <a:ea typeface="Roboto Mono Medium" pitchFamily="34" charset="-122"/>
                <a:cs typeface="Roboto Mono Medium" pitchFamily="34" charset="-120"/>
              </a:rPr>
              <a:t>RUL Calculation &amp; Capping</a:t>
            </a:r>
            <a:endParaRPr lang="en-US" sz="1900" dirty="0"/>
          </a:p>
        </p:txBody>
      </p:sp>
      <p:sp>
        <p:nvSpPr>
          <p:cNvPr id="19" name="Text 17"/>
          <p:cNvSpPr/>
          <p:nvPr/>
        </p:nvSpPr>
        <p:spPr>
          <a:xfrm>
            <a:off x="777240" y="5028486"/>
            <a:ext cx="5566291" cy="629364"/>
          </a:xfrm>
          <a:prstGeom prst="rect">
            <a:avLst/>
          </a:prstGeom>
          <a:noFill/>
          <a:ln/>
        </p:spPr>
        <p:txBody>
          <a:bodyPr wrap="square" lIns="0" tIns="0" rIns="0" bIns="0" rtlCol="0" anchor="t"/>
          <a:lstStyle/>
          <a:p>
            <a:pPr marL="0" indent="0" algn="r">
              <a:lnSpc>
                <a:spcPts val="2400"/>
              </a:lnSpc>
              <a:buNone/>
            </a:pPr>
            <a:r>
              <a:rPr lang="en-US" sz="1500" dirty="0">
                <a:solidFill>
                  <a:srgbClr val="E5E0DF"/>
                </a:solidFill>
                <a:latin typeface="Roboto" pitchFamily="34" charset="0"/>
                <a:ea typeface="Roboto" pitchFamily="34" charset="-122"/>
                <a:cs typeface="Roboto" pitchFamily="34" charset="-120"/>
              </a:rPr>
              <a:t>Calculated training RUL as </a:t>
            </a:r>
            <a:r>
              <a:rPr lang="en-US" sz="1500" dirty="0">
                <a:solidFill>
                  <a:srgbClr val="E5E0DF"/>
                </a:solidFill>
                <a:highlight>
                  <a:srgbClr val="2E2E2E"/>
                </a:highlight>
                <a:latin typeface="Consolas" pitchFamily="34" charset="0"/>
                <a:ea typeface="Consolas" pitchFamily="34" charset="-122"/>
                <a:cs typeface="Consolas" pitchFamily="34" charset="-120"/>
              </a:rPr>
              <a:t>max_cycle - time_in_cycles</a:t>
            </a:r>
            <a:r>
              <a:rPr lang="en-US" sz="1500" dirty="0">
                <a:solidFill>
                  <a:srgbClr val="E5E0DF"/>
                </a:solidFill>
                <a:latin typeface="Roboto" pitchFamily="34" charset="0"/>
                <a:ea typeface="Roboto" pitchFamily="34" charset="-122"/>
                <a:cs typeface="Roboto" pitchFamily="34" charset="-120"/>
              </a:rPr>
              <a:t> and capped RUL at 125 cycles to manage extreme values.</a:t>
            </a:r>
            <a:endParaRPr lang="en-US" sz="1500" dirty="0"/>
          </a:p>
        </p:txBody>
      </p:sp>
      <p:sp>
        <p:nvSpPr>
          <p:cNvPr id="20" name="Shape 18"/>
          <p:cNvSpPr/>
          <p:nvPr/>
        </p:nvSpPr>
        <p:spPr>
          <a:xfrm>
            <a:off x="7510939" y="5753695"/>
            <a:ext cx="582930" cy="22860"/>
          </a:xfrm>
          <a:prstGeom prst="roundRect">
            <a:avLst>
              <a:gd name="adj" fmla="val 127517"/>
            </a:avLst>
          </a:prstGeom>
          <a:solidFill>
            <a:srgbClr val="595959"/>
          </a:solidFill>
          <a:ln/>
        </p:spPr>
        <p:txBody>
          <a:bodyPr/>
          <a:lstStyle/>
          <a:p>
            <a:endParaRPr lang="en-US"/>
          </a:p>
        </p:txBody>
      </p:sp>
      <p:sp>
        <p:nvSpPr>
          <p:cNvPr id="21" name="Shape 19"/>
          <p:cNvSpPr/>
          <p:nvPr/>
        </p:nvSpPr>
        <p:spPr>
          <a:xfrm>
            <a:off x="7096601" y="5546527"/>
            <a:ext cx="437198" cy="437198"/>
          </a:xfrm>
          <a:prstGeom prst="roundRect">
            <a:avLst>
              <a:gd name="adj" fmla="val 6668"/>
            </a:avLst>
          </a:prstGeom>
          <a:solidFill>
            <a:srgbClr val="404040"/>
          </a:solidFill>
          <a:ln/>
        </p:spPr>
        <p:txBody>
          <a:bodyPr/>
          <a:lstStyle/>
          <a:p>
            <a:endParaRPr lang="en-US"/>
          </a:p>
        </p:txBody>
      </p:sp>
      <p:sp>
        <p:nvSpPr>
          <p:cNvPr id="22" name="Text 20"/>
          <p:cNvSpPr/>
          <p:nvPr/>
        </p:nvSpPr>
        <p:spPr>
          <a:xfrm>
            <a:off x="7169468" y="5582960"/>
            <a:ext cx="291465" cy="364331"/>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Roboto Mono Medium" pitchFamily="34" charset="0"/>
                <a:ea typeface="Roboto Mono Medium" pitchFamily="34" charset="-122"/>
                <a:cs typeface="Roboto Mono Medium" pitchFamily="34" charset="-120"/>
              </a:rPr>
              <a:t>4</a:t>
            </a:r>
            <a:endParaRPr lang="en-US" sz="2250" dirty="0"/>
          </a:p>
        </p:txBody>
      </p:sp>
      <p:sp>
        <p:nvSpPr>
          <p:cNvPr id="23" name="Text 21"/>
          <p:cNvSpPr/>
          <p:nvPr/>
        </p:nvSpPr>
        <p:spPr>
          <a:xfrm>
            <a:off x="8286869" y="5613321"/>
            <a:ext cx="3059430" cy="303609"/>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Roboto Mono Medium" pitchFamily="34" charset="0"/>
                <a:ea typeface="Roboto Mono Medium" pitchFamily="34" charset="-122"/>
                <a:cs typeface="Roboto Mono Medium" pitchFamily="34" charset="-120"/>
              </a:rPr>
              <a:t>Reproducibility Seeds</a:t>
            </a:r>
            <a:endParaRPr lang="en-US" sz="1900" dirty="0"/>
          </a:p>
        </p:txBody>
      </p:sp>
      <p:sp>
        <p:nvSpPr>
          <p:cNvPr id="24" name="Text 22"/>
          <p:cNvSpPr/>
          <p:nvPr/>
        </p:nvSpPr>
        <p:spPr>
          <a:xfrm>
            <a:off x="8286869" y="6033492"/>
            <a:ext cx="5566291" cy="63698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Set reproducibility seeds (</a:t>
            </a:r>
            <a:r>
              <a:rPr lang="en-US" sz="1500" dirty="0">
                <a:solidFill>
                  <a:srgbClr val="E5E0DF"/>
                </a:solidFill>
                <a:highlight>
                  <a:srgbClr val="2E2E2E"/>
                </a:highlight>
                <a:latin typeface="Consolas" pitchFamily="34" charset="0"/>
                <a:ea typeface="Consolas" pitchFamily="34" charset="-122"/>
                <a:cs typeface="Consolas" pitchFamily="34" charset="-120"/>
              </a:rPr>
              <a:t>PYTHONHASHSEED</a:t>
            </a:r>
            <a:r>
              <a:rPr lang="en-US" sz="1500" dirty="0">
                <a:solidFill>
                  <a:srgbClr val="E5E0DF"/>
                </a:solidFill>
                <a:latin typeface="Roboto" pitchFamily="34" charset="0"/>
                <a:ea typeface="Roboto" pitchFamily="34" charset="-122"/>
                <a:cs typeface="Roboto" pitchFamily="34" charset="-120"/>
              </a:rPr>
              <a:t>, </a:t>
            </a:r>
            <a:r>
              <a:rPr lang="en-US" sz="1500" dirty="0">
                <a:solidFill>
                  <a:srgbClr val="E5E0DF"/>
                </a:solidFill>
                <a:highlight>
                  <a:srgbClr val="2E2E2E"/>
                </a:highlight>
                <a:latin typeface="Consolas" pitchFamily="34" charset="0"/>
                <a:ea typeface="Consolas" pitchFamily="34" charset="-122"/>
                <a:cs typeface="Consolas" pitchFamily="34" charset="-120"/>
              </a:rPr>
              <a:t>random</a:t>
            </a:r>
            <a:r>
              <a:rPr lang="en-US" sz="1500" dirty="0">
                <a:solidFill>
                  <a:srgbClr val="E5E0DF"/>
                </a:solidFill>
                <a:latin typeface="Roboto" pitchFamily="34" charset="0"/>
                <a:ea typeface="Roboto" pitchFamily="34" charset="-122"/>
                <a:cs typeface="Roboto" pitchFamily="34" charset="-120"/>
              </a:rPr>
              <a:t>, </a:t>
            </a:r>
            <a:r>
              <a:rPr lang="en-US" sz="1500" dirty="0">
                <a:solidFill>
                  <a:srgbClr val="E5E0DF"/>
                </a:solidFill>
                <a:highlight>
                  <a:srgbClr val="2E2E2E"/>
                </a:highlight>
                <a:latin typeface="Consolas" pitchFamily="34" charset="0"/>
                <a:ea typeface="Consolas" pitchFamily="34" charset="-122"/>
                <a:cs typeface="Consolas" pitchFamily="34" charset="-120"/>
              </a:rPr>
              <a:t>numpy</a:t>
            </a:r>
            <a:r>
              <a:rPr lang="en-US" sz="1500" dirty="0">
                <a:solidFill>
                  <a:srgbClr val="E5E0DF"/>
                </a:solidFill>
                <a:latin typeface="Roboto" pitchFamily="34" charset="0"/>
                <a:ea typeface="Roboto" pitchFamily="34" charset="-122"/>
                <a:cs typeface="Roboto" pitchFamily="34" charset="-120"/>
              </a:rPr>
              <a:t>, </a:t>
            </a:r>
            <a:r>
              <a:rPr lang="en-US" sz="1500" dirty="0">
                <a:solidFill>
                  <a:srgbClr val="E5E0DF"/>
                </a:solidFill>
                <a:highlight>
                  <a:srgbClr val="2E2E2E"/>
                </a:highlight>
                <a:latin typeface="Consolas" pitchFamily="34" charset="0"/>
                <a:ea typeface="Consolas" pitchFamily="34" charset="-122"/>
                <a:cs typeface="Consolas" pitchFamily="34" charset="-120"/>
              </a:rPr>
              <a:t>tensorflow</a:t>
            </a:r>
            <a:r>
              <a:rPr lang="en-US" sz="1500" dirty="0">
                <a:solidFill>
                  <a:srgbClr val="E5E0DF"/>
                </a:solidFill>
                <a:latin typeface="Roboto" pitchFamily="34" charset="0"/>
                <a:ea typeface="Roboto" pitchFamily="34" charset="-122"/>
                <a:cs typeface="Roboto" pitchFamily="34" charset="-120"/>
              </a:rPr>
              <a:t>) with </a:t>
            </a:r>
            <a:r>
              <a:rPr lang="en-US" sz="1500" dirty="0">
                <a:solidFill>
                  <a:srgbClr val="E5E0DF"/>
                </a:solidFill>
                <a:highlight>
                  <a:srgbClr val="2E2E2E"/>
                </a:highlight>
                <a:latin typeface="Consolas" pitchFamily="34" charset="0"/>
                <a:ea typeface="Consolas" pitchFamily="34" charset="-122"/>
                <a:cs typeface="Consolas" pitchFamily="34" charset="-120"/>
              </a:rPr>
              <a:t>SEED_VALUE = 42</a:t>
            </a:r>
            <a:r>
              <a:rPr lang="en-US" sz="1500" dirty="0">
                <a:solidFill>
                  <a:srgbClr val="E5E0DF"/>
                </a:solidFill>
                <a:latin typeface="Roboto" pitchFamily="34" charset="0"/>
                <a:ea typeface="Roboto" pitchFamily="34" charset="-122"/>
                <a:cs typeface="Roboto" pitchFamily="34" charset="-120"/>
              </a:rPr>
              <a:t> for consistent results.</a:t>
            </a:r>
            <a:endParaRPr lang="en-US" sz="1500" dirty="0"/>
          </a:p>
        </p:txBody>
      </p:sp>
      <p:sp>
        <p:nvSpPr>
          <p:cNvPr id="25" name="Text 23"/>
          <p:cNvSpPr/>
          <p:nvPr/>
        </p:nvSpPr>
        <p:spPr>
          <a:xfrm>
            <a:off x="777240" y="7386518"/>
            <a:ext cx="13075920" cy="310872"/>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These steps ensure that the data fed into our models is clean, relevant, and optimized for predictive accuracy.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36690"/>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EDA &amp; Feature Building: Crafting Model Inputs</a:t>
            </a:r>
            <a:endParaRPr lang="en-US" sz="3900" dirty="0"/>
          </a:p>
        </p:txBody>
      </p:sp>
      <p:sp>
        <p:nvSpPr>
          <p:cNvPr id="3" name="Text 1"/>
          <p:cNvSpPr/>
          <p:nvPr/>
        </p:nvSpPr>
        <p:spPr>
          <a:xfrm>
            <a:off x="793790" y="2773680"/>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Exploratory Data Analysis (EDA) and feature building were crucial for understanding the dataset's nuances and preparing it for advanced modeling.</a:t>
            </a:r>
            <a:endParaRPr lang="en-US" sz="1550" dirty="0"/>
          </a:p>
        </p:txBody>
      </p:sp>
      <p:sp>
        <p:nvSpPr>
          <p:cNvPr id="4" name="Shape 2"/>
          <p:cNvSpPr/>
          <p:nvPr/>
        </p:nvSpPr>
        <p:spPr>
          <a:xfrm>
            <a:off x="793790" y="3314462"/>
            <a:ext cx="4215289" cy="2111335"/>
          </a:xfrm>
          <a:prstGeom prst="roundRect">
            <a:avLst>
              <a:gd name="adj" fmla="val 22561"/>
            </a:avLst>
          </a:prstGeom>
          <a:solidFill>
            <a:srgbClr val="404040"/>
          </a:solidFill>
          <a:ln/>
        </p:spPr>
        <p:txBody>
          <a:bodyPr/>
          <a:lstStyle/>
          <a:p>
            <a:endParaRPr lang="en-US"/>
          </a:p>
        </p:txBody>
      </p:sp>
      <p:sp>
        <p:nvSpPr>
          <p:cNvPr id="5" name="Text 3"/>
          <p:cNvSpPr/>
          <p:nvPr/>
        </p:nvSpPr>
        <p:spPr>
          <a:xfrm>
            <a:off x="992148" y="3512820"/>
            <a:ext cx="2679025" cy="310158"/>
          </a:xfrm>
          <a:prstGeom prst="rect">
            <a:avLst/>
          </a:prstGeom>
          <a:noFill/>
          <a:ln/>
        </p:spPr>
        <p:txBody>
          <a:bodyPr wrap="non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Dataset Inspection</a:t>
            </a:r>
            <a:endParaRPr lang="en-US" sz="1950" dirty="0"/>
          </a:p>
        </p:txBody>
      </p:sp>
      <p:sp>
        <p:nvSpPr>
          <p:cNvPr id="6" name="Text 4"/>
          <p:cNvSpPr/>
          <p:nvPr/>
        </p:nvSpPr>
        <p:spPr>
          <a:xfrm>
            <a:off x="992148" y="3942040"/>
            <a:ext cx="3818573" cy="95261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Basic dataset inspection, including shapes, per-engine cycles, and feature distributions, to gain initial insights.</a:t>
            </a:r>
            <a:endParaRPr lang="en-US" sz="1550" dirty="0"/>
          </a:p>
        </p:txBody>
      </p:sp>
      <p:sp>
        <p:nvSpPr>
          <p:cNvPr id="7" name="Shape 5"/>
          <p:cNvSpPr/>
          <p:nvPr/>
        </p:nvSpPr>
        <p:spPr>
          <a:xfrm>
            <a:off x="5207437" y="3314462"/>
            <a:ext cx="4215408" cy="2111335"/>
          </a:xfrm>
          <a:prstGeom prst="roundRect">
            <a:avLst>
              <a:gd name="adj" fmla="val 22561"/>
            </a:avLst>
          </a:prstGeom>
          <a:solidFill>
            <a:srgbClr val="404040"/>
          </a:solidFill>
          <a:ln/>
        </p:spPr>
        <p:txBody>
          <a:bodyPr/>
          <a:lstStyle/>
          <a:p>
            <a:endParaRPr lang="en-US"/>
          </a:p>
        </p:txBody>
      </p:sp>
      <p:sp>
        <p:nvSpPr>
          <p:cNvPr id="8" name="Text 6"/>
          <p:cNvSpPr/>
          <p:nvPr/>
        </p:nvSpPr>
        <p:spPr>
          <a:xfrm>
            <a:off x="5405795" y="3512820"/>
            <a:ext cx="2530197" cy="310158"/>
          </a:xfrm>
          <a:prstGeom prst="rect">
            <a:avLst/>
          </a:prstGeom>
          <a:noFill/>
          <a:ln/>
        </p:spPr>
        <p:txBody>
          <a:bodyPr wrap="non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Feature Selection</a:t>
            </a:r>
            <a:endParaRPr lang="en-US" sz="1950" dirty="0"/>
          </a:p>
        </p:txBody>
      </p:sp>
      <p:sp>
        <p:nvSpPr>
          <p:cNvPr id="9" name="Text 7"/>
          <p:cNvSpPr/>
          <p:nvPr/>
        </p:nvSpPr>
        <p:spPr>
          <a:xfrm>
            <a:off x="5405795" y="3942040"/>
            <a:ext cx="3818692" cy="9678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Selected relevant feature columns by excluding </a:t>
            </a:r>
            <a:r>
              <a:rPr lang="en-US" sz="1550" dirty="0">
                <a:solidFill>
                  <a:srgbClr val="E5E0DF"/>
                </a:solidFill>
                <a:highlight>
                  <a:srgbClr val="2E2E2E"/>
                </a:highlight>
                <a:latin typeface="Consolas" pitchFamily="34" charset="0"/>
                <a:ea typeface="Consolas" pitchFamily="34" charset="-122"/>
                <a:cs typeface="Consolas" pitchFamily="34" charset="-120"/>
              </a:rPr>
              <a:t>engine_id</a:t>
            </a:r>
            <a:r>
              <a:rPr lang="en-US" sz="1550" dirty="0">
                <a:solidFill>
                  <a:srgbClr val="E5E0DF"/>
                </a:solidFill>
                <a:latin typeface="Roboto" pitchFamily="34" charset="0"/>
                <a:ea typeface="Roboto" pitchFamily="34" charset="-122"/>
                <a:cs typeface="Roboto" pitchFamily="34" charset="-120"/>
              </a:rPr>
              <a:t>, </a:t>
            </a:r>
            <a:r>
              <a:rPr lang="en-US" sz="1550" dirty="0">
                <a:solidFill>
                  <a:srgbClr val="E5E0DF"/>
                </a:solidFill>
                <a:highlight>
                  <a:srgbClr val="2E2E2E"/>
                </a:highlight>
                <a:latin typeface="Consolas" pitchFamily="34" charset="0"/>
                <a:ea typeface="Consolas" pitchFamily="34" charset="-122"/>
                <a:cs typeface="Consolas" pitchFamily="34" charset="-120"/>
              </a:rPr>
              <a:t>time_in_cycles</a:t>
            </a:r>
            <a:r>
              <a:rPr lang="en-US" sz="1550" dirty="0">
                <a:solidFill>
                  <a:srgbClr val="E5E0DF"/>
                </a:solidFill>
                <a:latin typeface="Roboto" pitchFamily="34" charset="0"/>
                <a:ea typeface="Roboto" pitchFamily="34" charset="-122"/>
                <a:cs typeface="Roboto" pitchFamily="34" charset="-120"/>
              </a:rPr>
              <a:t>, and </a:t>
            </a:r>
            <a:r>
              <a:rPr lang="en-US" sz="1550" dirty="0">
                <a:solidFill>
                  <a:srgbClr val="E5E0DF"/>
                </a:solidFill>
                <a:highlight>
                  <a:srgbClr val="2E2E2E"/>
                </a:highlight>
                <a:latin typeface="Consolas" pitchFamily="34" charset="0"/>
                <a:ea typeface="Consolas" pitchFamily="34" charset="-122"/>
                <a:cs typeface="Consolas" pitchFamily="34" charset="-120"/>
              </a:rPr>
              <a:t>RUL</a:t>
            </a:r>
            <a:r>
              <a:rPr lang="en-US" sz="1550" dirty="0">
                <a:solidFill>
                  <a:srgbClr val="E5E0DF"/>
                </a:solidFill>
                <a:latin typeface="Roboto" pitchFamily="34" charset="0"/>
                <a:ea typeface="Roboto" pitchFamily="34" charset="-122"/>
                <a:cs typeface="Roboto" pitchFamily="34" charset="-120"/>
              </a:rPr>
              <a:t>.</a:t>
            </a:r>
            <a:endParaRPr lang="en-US" sz="1550" dirty="0"/>
          </a:p>
        </p:txBody>
      </p:sp>
      <p:sp>
        <p:nvSpPr>
          <p:cNvPr id="10" name="Shape 8"/>
          <p:cNvSpPr/>
          <p:nvPr/>
        </p:nvSpPr>
        <p:spPr>
          <a:xfrm>
            <a:off x="9621203" y="3314462"/>
            <a:ext cx="4215289" cy="2111335"/>
          </a:xfrm>
          <a:prstGeom prst="roundRect">
            <a:avLst>
              <a:gd name="adj" fmla="val 22561"/>
            </a:avLst>
          </a:prstGeom>
          <a:solidFill>
            <a:srgbClr val="404040"/>
          </a:solidFill>
          <a:ln/>
        </p:spPr>
        <p:txBody>
          <a:bodyPr/>
          <a:lstStyle/>
          <a:p>
            <a:endParaRPr lang="en-US"/>
          </a:p>
        </p:txBody>
      </p:sp>
      <p:sp>
        <p:nvSpPr>
          <p:cNvPr id="11" name="Text 9"/>
          <p:cNvSpPr/>
          <p:nvPr/>
        </p:nvSpPr>
        <p:spPr>
          <a:xfrm>
            <a:off x="9819561" y="3512820"/>
            <a:ext cx="2827853" cy="310158"/>
          </a:xfrm>
          <a:prstGeom prst="rect">
            <a:avLst/>
          </a:prstGeom>
          <a:noFill/>
          <a:ln/>
        </p:spPr>
        <p:txBody>
          <a:bodyPr wrap="non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Sequence Generation</a:t>
            </a:r>
            <a:endParaRPr lang="en-US" sz="1950" dirty="0"/>
          </a:p>
        </p:txBody>
      </p:sp>
      <p:sp>
        <p:nvSpPr>
          <p:cNvPr id="12" name="Text 10"/>
          <p:cNvSpPr/>
          <p:nvPr/>
        </p:nvSpPr>
        <p:spPr>
          <a:xfrm>
            <a:off x="9819561" y="3942040"/>
            <a:ext cx="3818573" cy="128539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Implemented </a:t>
            </a:r>
            <a:r>
              <a:rPr lang="en-US" sz="1550" dirty="0">
                <a:solidFill>
                  <a:srgbClr val="E5E0DF"/>
                </a:solidFill>
                <a:highlight>
                  <a:srgbClr val="2E2E2E"/>
                </a:highlight>
                <a:latin typeface="Consolas" pitchFamily="34" charset="0"/>
                <a:ea typeface="Consolas" pitchFamily="34" charset="-122"/>
                <a:cs typeface="Consolas" pitchFamily="34" charset="-120"/>
              </a:rPr>
              <a:t>generate_sequences()</a:t>
            </a:r>
            <a:r>
              <a:rPr lang="en-US" sz="1550" dirty="0">
                <a:solidFill>
                  <a:srgbClr val="E5E0DF"/>
                </a:solidFill>
                <a:latin typeface="Roboto" pitchFamily="34" charset="0"/>
                <a:ea typeface="Roboto" pitchFamily="34" charset="-122"/>
                <a:cs typeface="Roboto" pitchFamily="34" charset="-120"/>
              </a:rPr>
              <a:t> to produce sliding-window sequences for the LSTM model, with a chosen </a:t>
            </a:r>
            <a:r>
              <a:rPr lang="en-US" sz="1550" dirty="0">
                <a:solidFill>
                  <a:srgbClr val="E5E0DF"/>
                </a:solidFill>
                <a:highlight>
                  <a:srgbClr val="2E2E2E"/>
                </a:highlight>
                <a:latin typeface="Consolas" pitchFamily="34" charset="0"/>
                <a:ea typeface="Consolas" pitchFamily="34" charset="-122"/>
                <a:cs typeface="Consolas" pitchFamily="34" charset="-120"/>
              </a:rPr>
              <a:t>sequence_length = 50</a:t>
            </a:r>
            <a:r>
              <a:rPr lang="en-US" sz="1550" dirty="0">
                <a:solidFill>
                  <a:srgbClr val="E5E0DF"/>
                </a:solidFill>
                <a:latin typeface="Roboto" pitchFamily="34" charset="0"/>
                <a:ea typeface="Roboto" pitchFamily="34" charset="-122"/>
                <a:cs typeface="Roboto" pitchFamily="34" charset="-120"/>
              </a:rPr>
              <a:t>.</a:t>
            </a:r>
            <a:endParaRPr lang="en-US" sz="1550" dirty="0"/>
          </a:p>
        </p:txBody>
      </p:sp>
      <p:sp>
        <p:nvSpPr>
          <p:cNvPr id="13" name="Shape 11"/>
          <p:cNvSpPr/>
          <p:nvPr/>
        </p:nvSpPr>
        <p:spPr>
          <a:xfrm>
            <a:off x="793790" y="5624155"/>
            <a:ext cx="6422112" cy="1468636"/>
          </a:xfrm>
          <a:prstGeom prst="roundRect">
            <a:avLst>
              <a:gd name="adj" fmla="val 32434"/>
            </a:avLst>
          </a:prstGeom>
          <a:solidFill>
            <a:srgbClr val="404040"/>
          </a:solidFill>
          <a:ln/>
        </p:spPr>
        <p:txBody>
          <a:bodyPr/>
          <a:lstStyle/>
          <a:p>
            <a:endParaRPr lang="en-US"/>
          </a:p>
        </p:txBody>
      </p:sp>
      <p:sp>
        <p:nvSpPr>
          <p:cNvPr id="14" name="Text 12"/>
          <p:cNvSpPr/>
          <p:nvPr/>
        </p:nvSpPr>
        <p:spPr>
          <a:xfrm>
            <a:off x="992148" y="582251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Feature Scaling</a:t>
            </a:r>
            <a:endParaRPr lang="en-US" sz="1950" dirty="0"/>
          </a:p>
        </p:txBody>
      </p:sp>
      <p:sp>
        <p:nvSpPr>
          <p:cNvPr id="15" name="Text 13"/>
          <p:cNvSpPr/>
          <p:nvPr/>
        </p:nvSpPr>
        <p:spPr>
          <a:xfrm>
            <a:off x="992148" y="6251734"/>
            <a:ext cx="6025396" cy="64269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Scaled features using </a:t>
            </a:r>
            <a:r>
              <a:rPr lang="en-US" sz="1550" dirty="0">
                <a:solidFill>
                  <a:srgbClr val="E5E0DF"/>
                </a:solidFill>
                <a:highlight>
                  <a:srgbClr val="2E2E2E"/>
                </a:highlight>
                <a:latin typeface="Consolas" pitchFamily="34" charset="0"/>
                <a:ea typeface="Consolas" pitchFamily="34" charset="-122"/>
                <a:cs typeface="Consolas" pitchFamily="34" charset="-120"/>
              </a:rPr>
              <a:t>MinMaxScaler</a:t>
            </a:r>
            <a:r>
              <a:rPr lang="en-US" sz="1550" dirty="0">
                <a:solidFill>
                  <a:srgbClr val="E5E0DF"/>
                </a:solidFill>
                <a:latin typeface="Roboto" pitchFamily="34" charset="0"/>
                <a:ea typeface="Roboto" pitchFamily="34" charset="-122"/>
                <a:cs typeface="Roboto" pitchFamily="34" charset="-120"/>
              </a:rPr>
              <a:t> (fitted on training features and applied to test features) to normalize data ranges.</a:t>
            </a:r>
            <a:endParaRPr lang="en-US" sz="1550" dirty="0"/>
          </a:p>
        </p:txBody>
      </p:sp>
      <p:sp>
        <p:nvSpPr>
          <p:cNvPr id="16" name="Shape 14"/>
          <p:cNvSpPr/>
          <p:nvPr/>
        </p:nvSpPr>
        <p:spPr>
          <a:xfrm>
            <a:off x="7414260" y="5624155"/>
            <a:ext cx="6422231" cy="1468636"/>
          </a:xfrm>
          <a:prstGeom prst="roundRect">
            <a:avLst>
              <a:gd name="adj" fmla="val 32434"/>
            </a:avLst>
          </a:prstGeom>
          <a:solidFill>
            <a:srgbClr val="404040"/>
          </a:solidFill>
          <a:ln/>
        </p:spPr>
        <p:txBody>
          <a:bodyPr/>
          <a:lstStyle/>
          <a:p>
            <a:endParaRPr lang="en-US"/>
          </a:p>
        </p:txBody>
      </p:sp>
      <p:sp>
        <p:nvSpPr>
          <p:cNvPr id="17" name="Text 15"/>
          <p:cNvSpPr/>
          <p:nvPr/>
        </p:nvSpPr>
        <p:spPr>
          <a:xfrm>
            <a:off x="7612618" y="5822513"/>
            <a:ext cx="2976682" cy="310158"/>
          </a:xfrm>
          <a:prstGeom prst="rect">
            <a:avLst/>
          </a:prstGeom>
          <a:noFill/>
          <a:ln/>
        </p:spPr>
        <p:txBody>
          <a:bodyPr wrap="none" lIns="0" tIns="0" rIns="0" bIns="0" rtlCol="0" anchor="t"/>
          <a:lstStyle/>
          <a:p>
            <a:pPr marL="0" indent="0" algn="l">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Test Set Preparation</a:t>
            </a:r>
            <a:endParaRPr lang="en-US" sz="1950" dirty="0"/>
          </a:p>
        </p:txBody>
      </p:sp>
      <p:sp>
        <p:nvSpPr>
          <p:cNvPr id="18" name="Text 16"/>
          <p:cNvSpPr/>
          <p:nvPr/>
        </p:nvSpPr>
        <p:spPr>
          <a:xfrm>
            <a:off x="7612618" y="6251734"/>
            <a:ext cx="6025515" cy="64269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For the test set, extracted the last </a:t>
            </a:r>
            <a:r>
              <a:rPr lang="en-US" sz="1550" dirty="0">
                <a:solidFill>
                  <a:srgbClr val="E5E0DF"/>
                </a:solidFill>
                <a:highlight>
                  <a:srgbClr val="2E2E2E"/>
                </a:highlight>
                <a:latin typeface="Consolas" pitchFamily="34" charset="0"/>
                <a:ea typeface="Consolas" pitchFamily="34" charset="-122"/>
                <a:cs typeface="Consolas" pitchFamily="34" charset="-120"/>
              </a:rPr>
              <a:t>sequence_length</a:t>
            </a:r>
            <a:r>
              <a:rPr lang="en-US" sz="1550" dirty="0">
                <a:solidFill>
                  <a:srgbClr val="E5E0DF"/>
                </a:solidFill>
                <a:latin typeface="Roboto" pitchFamily="34" charset="0"/>
                <a:ea typeface="Roboto" pitchFamily="34" charset="-122"/>
                <a:cs typeface="Roboto" pitchFamily="34" charset="-120"/>
              </a:rPr>
              <a:t> measurements per engine; shorter sequences were zero-padded at the beginning.</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2703" y="464939"/>
            <a:ext cx="9586913" cy="525661"/>
          </a:xfrm>
          <a:prstGeom prst="rect">
            <a:avLst/>
          </a:prstGeom>
          <a:noFill/>
          <a:ln/>
        </p:spPr>
        <p:txBody>
          <a:bodyPr wrap="none" lIns="0" tIns="0" rIns="0" bIns="0" rtlCol="0" anchor="t"/>
          <a:lstStyle/>
          <a:p>
            <a:pPr marL="0" indent="0" algn="l">
              <a:lnSpc>
                <a:spcPts val="4100"/>
              </a:lnSpc>
              <a:buNone/>
            </a:pPr>
            <a:r>
              <a:rPr lang="en-US" sz="3300" dirty="0">
                <a:solidFill>
                  <a:srgbClr val="FFFFFF"/>
                </a:solidFill>
                <a:latin typeface="Roboto Mono Medium" pitchFamily="34" charset="0"/>
                <a:ea typeface="Roboto Mono Medium" pitchFamily="34" charset="-122"/>
                <a:cs typeface="Roboto Mono Medium" pitchFamily="34" charset="-120"/>
              </a:rPr>
              <a:t>Model Training: Dual-Strategy Approach</a:t>
            </a:r>
            <a:endParaRPr lang="en-US" sz="3300" dirty="0"/>
          </a:p>
        </p:txBody>
      </p:sp>
      <p:sp>
        <p:nvSpPr>
          <p:cNvPr id="3" name="Text 1"/>
          <p:cNvSpPr/>
          <p:nvPr/>
        </p:nvSpPr>
        <p:spPr>
          <a:xfrm>
            <a:off x="672703" y="1326952"/>
            <a:ext cx="13284994" cy="538163"/>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We implemented a mix of machine learning and deep learning models to tackle the predictive maintenance problem, employing a dual-strategy approach for both early warning and RUL prediction.</a:t>
            </a:r>
            <a:endParaRPr lang="en-US" sz="1300" dirty="0"/>
          </a:p>
        </p:txBody>
      </p:sp>
      <p:sp>
        <p:nvSpPr>
          <p:cNvPr id="4" name="Text 2"/>
          <p:cNvSpPr/>
          <p:nvPr/>
        </p:nvSpPr>
        <p:spPr>
          <a:xfrm>
            <a:off x="672703" y="2222421"/>
            <a:ext cx="6437352" cy="630555"/>
          </a:xfrm>
          <a:prstGeom prst="rect">
            <a:avLst/>
          </a:prstGeom>
          <a:noFill/>
          <a:ln/>
        </p:spPr>
        <p:txBody>
          <a:bodyPr wrap="square" lIns="0" tIns="0" rIns="0" bIns="0" rtlCol="0" anchor="t"/>
          <a:lstStyle/>
          <a:p>
            <a:pPr marL="0" indent="0" algn="l">
              <a:lnSpc>
                <a:spcPts val="2450"/>
              </a:lnSpc>
              <a:buNone/>
            </a:pPr>
            <a:r>
              <a:rPr lang="en-US" sz="1950" dirty="0">
                <a:solidFill>
                  <a:srgbClr val="FFFFFF"/>
                </a:solidFill>
                <a:latin typeface="Roboto Mono Medium" pitchFamily="34" charset="0"/>
                <a:ea typeface="Roboto Mono Medium" pitchFamily="34" charset="-122"/>
                <a:cs typeface="Roboto Mono Medium" pitchFamily="34" charset="-120"/>
              </a:rPr>
              <a:t>Classification Models: Early Warning System</a:t>
            </a:r>
            <a:endParaRPr lang="en-US" sz="1950" dirty="0"/>
          </a:p>
        </p:txBody>
      </p:sp>
      <p:sp>
        <p:nvSpPr>
          <p:cNvPr id="5" name="Shape 3"/>
          <p:cNvSpPr/>
          <p:nvPr/>
        </p:nvSpPr>
        <p:spPr>
          <a:xfrm>
            <a:off x="672703" y="3042166"/>
            <a:ext cx="6437352" cy="1081921"/>
          </a:xfrm>
          <a:prstGeom prst="roundRect">
            <a:avLst>
              <a:gd name="adj" fmla="val 10142"/>
            </a:avLst>
          </a:prstGeom>
          <a:solidFill>
            <a:srgbClr val="212121"/>
          </a:solidFill>
          <a:ln w="22860">
            <a:solidFill>
              <a:srgbClr val="595959"/>
            </a:solidFill>
            <a:prstDash val="solid"/>
          </a:ln>
        </p:spPr>
        <p:txBody>
          <a:bodyPr/>
          <a:lstStyle/>
          <a:p>
            <a:endParaRPr lang="en-US"/>
          </a:p>
        </p:txBody>
      </p:sp>
      <p:sp>
        <p:nvSpPr>
          <p:cNvPr id="6" name="Shape 4"/>
          <p:cNvSpPr/>
          <p:nvPr/>
        </p:nvSpPr>
        <p:spPr>
          <a:xfrm>
            <a:off x="649843" y="3042166"/>
            <a:ext cx="91440" cy="1081921"/>
          </a:xfrm>
          <a:prstGeom prst="roundRect">
            <a:avLst>
              <a:gd name="adj" fmla="val 27591"/>
            </a:avLst>
          </a:prstGeom>
          <a:solidFill>
            <a:srgbClr val="DCFF50"/>
          </a:solidFill>
          <a:ln/>
        </p:spPr>
        <p:txBody>
          <a:bodyPr/>
          <a:lstStyle/>
          <a:p>
            <a:endParaRPr lang="en-US"/>
          </a:p>
        </p:txBody>
      </p:sp>
      <p:sp>
        <p:nvSpPr>
          <p:cNvPr id="7" name="Text 5"/>
          <p:cNvSpPr/>
          <p:nvPr/>
        </p:nvSpPr>
        <p:spPr>
          <a:xfrm>
            <a:off x="932259" y="3233142"/>
            <a:ext cx="2102406" cy="262771"/>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Roboto Mono Medium" pitchFamily="34" charset="0"/>
                <a:ea typeface="Roboto Mono Medium" pitchFamily="34" charset="-122"/>
                <a:cs typeface="Roboto Mono Medium" pitchFamily="34" charset="-120"/>
              </a:rPr>
              <a:t>Random Forest</a:t>
            </a:r>
            <a:endParaRPr lang="en-US" sz="1650" dirty="0"/>
          </a:p>
        </p:txBody>
      </p:sp>
      <p:sp>
        <p:nvSpPr>
          <p:cNvPr id="8" name="Text 6"/>
          <p:cNvSpPr/>
          <p:nvPr/>
        </p:nvSpPr>
        <p:spPr>
          <a:xfrm>
            <a:off x="932259" y="3664029"/>
            <a:ext cx="5986820" cy="269081"/>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Robust ensemble method for identifying complex failure patterns.</a:t>
            </a:r>
            <a:endParaRPr lang="en-US" sz="1300" dirty="0"/>
          </a:p>
        </p:txBody>
      </p:sp>
      <p:sp>
        <p:nvSpPr>
          <p:cNvPr id="9" name="Shape 7"/>
          <p:cNvSpPr/>
          <p:nvPr/>
        </p:nvSpPr>
        <p:spPr>
          <a:xfrm>
            <a:off x="672703" y="4292203"/>
            <a:ext cx="6437352" cy="1081921"/>
          </a:xfrm>
          <a:prstGeom prst="roundRect">
            <a:avLst>
              <a:gd name="adj" fmla="val 10142"/>
            </a:avLst>
          </a:prstGeom>
          <a:solidFill>
            <a:srgbClr val="212121"/>
          </a:solidFill>
          <a:ln w="22860">
            <a:solidFill>
              <a:srgbClr val="595959"/>
            </a:solidFill>
            <a:prstDash val="solid"/>
          </a:ln>
        </p:spPr>
        <p:txBody>
          <a:bodyPr/>
          <a:lstStyle/>
          <a:p>
            <a:endParaRPr lang="en-US"/>
          </a:p>
        </p:txBody>
      </p:sp>
      <p:sp>
        <p:nvSpPr>
          <p:cNvPr id="10" name="Shape 8"/>
          <p:cNvSpPr/>
          <p:nvPr/>
        </p:nvSpPr>
        <p:spPr>
          <a:xfrm>
            <a:off x="649843" y="4292203"/>
            <a:ext cx="91440" cy="1081921"/>
          </a:xfrm>
          <a:prstGeom prst="roundRect">
            <a:avLst>
              <a:gd name="adj" fmla="val 27591"/>
            </a:avLst>
          </a:prstGeom>
          <a:solidFill>
            <a:srgbClr val="DCFF50"/>
          </a:solidFill>
          <a:ln/>
        </p:spPr>
        <p:txBody>
          <a:bodyPr/>
          <a:lstStyle/>
          <a:p>
            <a:endParaRPr lang="en-US"/>
          </a:p>
        </p:txBody>
      </p:sp>
      <p:sp>
        <p:nvSpPr>
          <p:cNvPr id="11" name="Text 9"/>
          <p:cNvSpPr/>
          <p:nvPr/>
        </p:nvSpPr>
        <p:spPr>
          <a:xfrm>
            <a:off x="932259" y="4483179"/>
            <a:ext cx="2143839" cy="262771"/>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Roboto Mono Medium" pitchFamily="34" charset="0"/>
                <a:ea typeface="Roboto Mono Medium" pitchFamily="34" charset="-122"/>
                <a:cs typeface="Roboto Mono Medium" pitchFamily="34" charset="-120"/>
              </a:rPr>
              <a:t>Gradient Boosting</a:t>
            </a:r>
            <a:endParaRPr lang="en-US" sz="1650" dirty="0"/>
          </a:p>
        </p:txBody>
      </p:sp>
      <p:sp>
        <p:nvSpPr>
          <p:cNvPr id="12" name="Text 10"/>
          <p:cNvSpPr/>
          <p:nvPr/>
        </p:nvSpPr>
        <p:spPr>
          <a:xfrm>
            <a:off x="932259" y="4914067"/>
            <a:ext cx="5986820" cy="269081"/>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Powerful sequential model for improved accuracy in classification.</a:t>
            </a:r>
            <a:endParaRPr lang="en-US" sz="1300" dirty="0"/>
          </a:p>
        </p:txBody>
      </p:sp>
      <p:sp>
        <p:nvSpPr>
          <p:cNvPr id="13" name="Shape 11"/>
          <p:cNvSpPr/>
          <p:nvPr/>
        </p:nvSpPr>
        <p:spPr>
          <a:xfrm>
            <a:off x="672703" y="5542240"/>
            <a:ext cx="6437352" cy="1081921"/>
          </a:xfrm>
          <a:prstGeom prst="roundRect">
            <a:avLst>
              <a:gd name="adj" fmla="val 10142"/>
            </a:avLst>
          </a:prstGeom>
          <a:solidFill>
            <a:srgbClr val="212121"/>
          </a:solidFill>
          <a:ln w="22860">
            <a:solidFill>
              <a:srgbClr val="595959"/>
            </a:solidFill>
            <a:prstDash val="solid"/>
          </a:ln>
        </p:spPr>
        <p:txBody>
          <a:bodyPr/>
          <a:lstStyle/>
          <a:p>
            <a:endParaRPr lang="en-US"/>
          </a:p>
        </p:txBody>
      </p:sp>
      <p:sp>
        <p:nvSpPr>
          <p:cNvPr id="14" name="Shape 12"/>
          <p:cNvSpPr/>
          <p:nvPr/>
        </p:nvSpPr>
        <p:spPr>
          <a:xfrm>
            <a:off x="649843" y="5542240"/>
            <a:ext cx="91440" cy="1081921"/>
          </a:xfrm>
          <a:prstGeom prst="roundRect">
            <a:avLst>
              <a:gd name="adj" fmla="val 27591"/>
            </a:avLst>
          </a:prstGeom>
          <a:solidFill>
            <a:srgbClr val="DCFF50"/>
          </a:solidFill>
          <a:ln/>
        </p:spPr>
        <p:txBody>
          <a:bodyPr/>
          <a:lstStyle/>
          <a:p>
            <a:endParaRPr lang="en-US"/>
          </a:p>
        </p:txBody>
      </p:sp>
      <p:sp>
        <p:nvSpPr>
          <p:cNvPr id="15" name="Text 13"/>
          <p:cNvSpPr/>
          <p:nvPr/>
        </p:nvSpPr>
        <p:spPr>
          <a:xfrm>
            <a:off x="932259" y="5733217"/>
            <a:ext cx="3531037" cy="262771"/>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Roboto Mono Medium" pitchFamily="34" charset="0"/>
                <a:ea typeface="Roboto Mono Medium" pitchFamily="34" charset="-122"/>
                <a:cs typeface="Roboto Mono Medium" pitchFamily="34" charset="-120"/>
              </a:rPr>
              <a:t>Support Vector Machine (SVM)</a:t>
            </a:r>
            <a:endParaRPr lang="en-US" sz="1650" dirty="0"/>
          </a:p>
        </p:txBody>
      </p:sp>
      <p:sp>
        <p:nvSpPr>
          <p:cNvPr id="16" name="Text 14"/>
          <p:cNvSpPr/>
          <p:nvPr/>
        </p:nvSpPr>
        <p:spPr>
          <a:xfrm>
            <a:off x="932259" y="6164104"/>
            <a:ext cx="5986820" cy="269081"/>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Effective for high-dimensional data, providing clear separation of failure classes.</a:t>
            </a:r>
            <a:endParaRPr lang="en-US" sz="1300" dirty="0"/>
          </a:p>
        </p:txBody>
      </p:sp>
      <p:sp>
        <p:nvSpPr>
          <p:cNvPr id="17" name="Text 15"/>
          <p:cNvSpPr/>
          <p:nvPr/>
        </p:nvSpPr>
        <p:spPr>
          <a:xfrm>
            <a:off x="672703" y="6813352"/>
            <a:ext cx="6437352" cy="538163"/>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These models were designed to provide an early warning of potential failures, each offering different strengths in handling complex data.</a:t>
            </a:r>
            <a:endParaRPr lang="en-US" sz="1300" dirty="0"/>
          </a:p>
        </p:txBody>
      </p:sp>
      <p:sp>
        <p:nvSpPr>
          <p:cNvPr id="18" name="Text 16"/>
          <p:cNvSpPr/>
          <p:nvPr/>
        </p:nvSpPr>
        <p:spPr>
          <a:xfrm>
            <a:off x="7527965" y="2222421"/>
            <a:ext cx="5296614" cy="315278"/>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Roboto Mono Medium" pitchFamily="34" charset="0"/>
                <a:ea typeface="Roboto Mono Medium" pitchFamily="34" charset="-122"/>
                <a:cs typeface="Roboto Mono Medium" pitchFamily="34" charset="-120"/>
              </a:rPr>
              <a:t>Deep Learning Model: RUL Prediction</a:t>
            </a:r>
            <a:endParaRPr lang="en-US" sz="1950" dirty="0"/>
          </a:p>
        </p:txBody>
      </p:sp>
      <p:pic>
        <p:nvPicPr>
          <p:cNvPr id="19" name="Image 0" descr="preencoded.png"/>
          <p:cNvPicPr>
            <a:picLocks noChangeAspect="1"/>
          </p:cNvPicPr>
          <p:nvPr/>
        </p:nvPicPr>
        <p:blipFill>
          <a:blip r:embed="rId3"/>
          <a:stretch>
            <a:fillRect/>
          </a:stretch>
        </p:blipFill>
        <p:spPr>
          <a:xfrm>
            <a:off x="7527965" y="2726888"/>
            <a:ext cx="6437352" cy="3620929"/>
          </a:xfrm>
          <a:prstGeom prst="rect">
            <a:avLst/>
          </a:prstGeom>
        </p:spPr>
      </p:pic>
      <p:sp>
        <p:nvSpPr>
          <p:cNvPr id="20" name="Text 17"/>
          <p:cNvSpPr/>
          <p:nvPr/>
        </p:nvSpPr>
        <p:spPr>
          <a:xfrm>
            <a:off x="7527965" y="6537008"/>
            <a:ext cx="6437352" cy="1076325"/>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An LSTM (Long Short-Term Memory) network was built to predict the Remaining Useful Life (RUL) as a continuous value. The architecture included stacked LSTM layers with dropout for regularization and dense layers for regression output, optimized for time-series data.</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1627</Words>
  <Application>Microsoft Office PowerPoint</Application>
  <PresentationFormat>Custom</PresentationFormat>
  <Paragraphs>152</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Consolas</vt:lpstr>
      <vt:lpstr>Arial</vt:lpstr>
      <vt:lpstr>Roboto Mono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abdallah mohammed</dc:creator>
  <cp:lastModifiedBy>Abdalla Ahmed</cp:lastModifiedBy>
  <cp:revision>3</cp:revision>
  <dcterms:created xsi:type="dcterms:W3CDTF">2025-09-26T12:52:11Z</dcterms:created>
  <dcterms:modified xsi:type="dcterms:W3CDTF">2025-09-26T14:10:18Z</dcterms:modified>
</cp:coreProperties>
</file>